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551" r:id="rId1"/>
    <p:sldMasterId id="2147484608" r:id="rId2"/>
    <p:sldMasterId id="2147484612" r:id="rId3"/>
    <p:sldMasterId id="2147484637" r:id="rId4"/>
  </p:sldMasterIdLst>
  <p:notesMasterIdLst>
    <p:notesMasterId r:id="rId39"/>
  </p:notesMasterIdLst>
  <p:handoutMasterIdLst>
    <p:handoutMasterId r:id="rId40"/>
  </p:handoutMasterIdLst>
  <p:sldIdLst>
    <p:sldId id="1702" r:id="rId5"/>
    <p:sldId id="1749" r:id="rId6"/>
    <p:sldId id="1826" r:id="rId7"/>
    <p:sldId id="1751" r:id="rId8"/>
    <p:sldId id="1777" r:id="rId9"/>
    <p:sldId id="1803" r:id="rId10"/>
    <p:sldId id="1906" r:id="rId11"/>
    <p:sldId id="1804" r:id="rId12"/>
    <p:sldId id="1753" r:id="rId13"/>
    <p:sldId id="1754" r:id="rId14"/>
    <p:sldId id="1815" r:id="rId15"/>
    <p:sldId id="1816" r:id="rId16"/>
    <p:sldId id="1817" r:id="rId17"/>
    <p:sldId id="1905" r:id="rId18"/>
    <p:sldId id="1780" r:id="rId19"/>
    <p:sldId id="1757" r:id="rId20"/>
    <p:sldId id="1818" r:id="rId21"/>
    <p:sldId id="1798" r:id="rId22"/>
    <p:sldId id="1762" r:id="rId23"/>
    <p:sldId id="1763" r:id="rId24"/>
    <p:sldId id="1819" r:id="rId25"/>
    <p:sldId id="1907" r:id="rId26"/>
    <p:sldId id="1908" r:id="rId27"/>
    <p:sldId id="1909" r:id="rId28"/>
    <p:sldId id="1910" r:id="rId29"/>
    <p:sldId id="1911" r:id="rId30"/>
    <p:sldId id="1799" r:id="rId31"/>
    <p:sldId id="1800" r:id="rId32"/>
    <p:sldId id="1767" r:id="rId33"/>
    <p:sldId id="1768" r:id="rId34"/>
    <p:sldId id="2594" r:id="rId35"/>
    <p:sldId id="1801" r:id="rId36"/>
    <p:sldId id="2595" r:id="rId37"/>
    <p:sldId id="1821" r:id="rId3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zure Main slides" id="{6290A1E8-AFB8-3548-8B68-764E854A696A}">
          <p14:sldIdLst>
            <p14:sldId id="1702"/>
            <p14:sldId id="1749"/>
            <p14:sldId id="1826"/>
            <p14:sldId id="1751"/>
            <p14:sldId id="1777"/>
            <p14:sldId id="1803"/>
            <p14:sldId id="1906"/>
            <p14:sldId id="1804"/>
            <p14:sldId id="1753"/>
            <p14:sldId id="1754"/>
            <p14:sldId id="1815"/>
            <p14:sldId id="1816"/>
            <p14:sldId id="1817"/>
            <p14:sldId id="1905"/>
            <p14:sldId id="1780"/>
            <p14:sldId id="1757"/>
            <p14:sldId id="1818"/>
            <p14:sldId id="1798"/>
            <p14:sldId id="1762"/>
            <p14:sldId id="1763"/>
            <p14:sldId id="1819"/>
            <p14:sldId id="1907"/>
            <p14:sldId id="1908"/>
            <p14:sldId id="1909"/>
            <p14:sldId id="1910"/>
            <p14:sldId id="1911"/>
            <p14:sldId id="1799"/>
            <p14:sldId id="1800"/>
            <p14:sldId id="1767"/>
            <p14:sldId id="1768"/>
            <p14:sldId id="2594"/>
            <p14:sldId id="1801"/>
            <p14:sldId id="2595"/>
            <p14:sldId id="18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5481"/>
    <a:srgbClr val="59B4D9"/>
    <a:srgbClr val="EBEBEB"/>
    <a:srgbClr val="FFFFFF"/>
    <a:srgbClr val="FFF100"/>
    <a:srgbClr val="75757A"/>
    <a:srgbClr val="3C3C41"/>
    <a:srgbClr val="30E5D0"/>
    <a:srgbClr val="008272"/>
    <a:srgbClr val="0777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31" autoAdjust="0"/>
    <p:restoredTop sz="86378" autoAdjust="0"/>
  </p:normalViewPr>
  <p:slideViewPr>
    <p:cSldViewPr snapToGrid="0">
      <p:cViewPr varScale="1">
        <p:scale>
          <a:sx n="102" d="100"/>
          <a:sy n="102" d="100"/>
        </p:scale>
        <p:origin x="72" y="2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280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7/4/2021 12:57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7/4/2021 12:57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7/4/2021 12:57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82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Suggested discussion topic: Can you see how this will require some planning to organize your policies?</a:t>
            </a:r>
          </a:p>
          <a:p>
            <a:r>
              <a:rPr lang="en-US" sz="882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7/4/2021 12:57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01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Note: Currently, an Initiative Definition can have up to 100 policies.  </a:t>
            </a:r>
          </a:p>
          <a:p>
            <a:endParaRPr lang="en-US" sz="882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7/4/2021 12:57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11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Policy evaluation happens about once an hour, which means that if you make changes to your policy definition and create a policy assignment then it will be re-evaluated over your resources within the hour.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7/4/2021 12:57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83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092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66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684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2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Describe the format and syntax of an Azure</a:t>
            </a:r>
            <a:r>
              <a:rPr lang="en-US" baseline="0"/>
              <a:t> RBAC</a:t>
            </a:r>
            <a:r>
              <a:rPr lang="en-US"/>
              <a:t> role definition.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7/4/2021 12:57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15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77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82" b="0" i="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7/4/2021 12:57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26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19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85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124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The next topics step you through creating an Azure policy. </a:t>
            </a:r>
          </a:p>
          <a:p>
            <a:endParaRPr lang="en-US" sz="882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882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Note: Even if you have only a few policy definitions, we recommend creating an initiative definition.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7/4/2021 12:57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53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7.jp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9.em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1.jp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04345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61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459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72542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73537" y="454163"/>
            <a:ext cx="7826423" cy="6086337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93012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3183851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32453124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4978511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99768323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2534772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3800113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18623078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4013" y="450062"/>
            <a:ext cx="7848600" cy="6094399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9"/>
            <a:ext cx="4983162" cy="332581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71645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871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0618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353711638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95288945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57857513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427598532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74519342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4597993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3033504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C72DA-98A4-2E4B-8238-F6096377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5467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128128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4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57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4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854809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7343297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677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92447797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4795122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9388063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4794110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794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991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8908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472404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561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0467811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00336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457749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8988714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15910929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9531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9763017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7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0687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0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image" Target="../media/image24.png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38.em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52" r:id="rId2"/>
    <p:sldLayoutId id="2147484553" r:id="rId3"/>
    <p:sldLayoutId id="2147484581" r:id="rId4"/>
    <p:sldLayoutId id="2147484583" r:id="rId5"/>
    <p:sldLayoutId id="2147484585" r:id="rId6"/>
    <p:sldLayoutId id="2147484586" r:id="rId7"/>
    <p:sldLayoutId id="2147484588" r:id="rId8"/>
    <p:sldLayoutId id="2147484589" r:id="rId9"/>
    <p:sldLayoutId id="2147484556" r:id="rId10"/>
    <p:sldLayoutId id="2147484557" r:id="rId11"/>
    <p:sldLayoutId id="2147484610" r:id="rId12"/>
    <p:sldLayoutId id="2147484558" r:id="rId13"/>
    <p:sldLayoutId id="2147484559" r:id="rId14"/>
    <p:sldLayoutId id="2147484560" r:id="rId15"/>
    <p:sldLayoutId id="2147484561" r:id="rId16"/>
    <p:sldLayoutId id="2147484562" r:id="rId17"/>
    <p:sldLayoutId id="2147484580" r:id="rId18"/>
    <p:sldLayoutId id="2147484563" r:id="rId19"/>
    <p:sldLayoutId id="2147484564" r:id="rId20"/>
    <p:sldLayoutId id="2147484566" r:id="rId21"/>
    <p:sldLayoutId id="2147484567" r:id="rId22"/>
    <p:sldLayoutId id="2147484568" r:id="rId23"/>
    <p:sldLayoutId id="2147484577" r:id="rId24"/>
    <p:sldLayoutId id="2147484570" r:id="rId25"/>
    <p:sldLayoutId id="2147484571" r:id="rId26"/>
    <p:sldLayoutId id="2147484572" r:id="rId27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58848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1" r:id="rId9"/>
    <p:sldLayoutId id="2147484622" r:id="rId10"/>
    <p:sldLayoutId id="2147484623" r:id="rId11"/>
    <p:sldLayoutId id="2147484624" r:id="rId12"/>
    <p:sldLayoutId id="2147484625" r:id="rId13"/>
    <p:sldLayoutId id="2147484626" r:id="rId14"/>
    <p:sldLayoutId id="2147484627" r:id="rId15"/>
    <p:sldLayoutId id="2147484628" r:id="rId16"/>
    <p:sldLayoutId id="2147484629" r:id="rId17"/>
    <p:sldLayoutId id="2147484630" r:id="rId18"/>
    <p:sldLayoutId id="2147484631" r:id="rId19"/>
    <p:sldLayoutId id="2147484632" r:id="rId20"/>
    <p:sldLayoutId id="2147484633" r:id="rId21"/>
    <p:sldLayoutId id="2147484634" r:id="rId22"/>
    <p:sldLayoutId id="2147484635" r:id="rId23"/>
    <p:sldLayoutId id="2147484636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3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40" r:id="rId3"/>
    <p:sldLayoutId id="2147484641" r:id="rId4"/>
    <p:sldLayoutId id="2147484642" r:id="rId5"/>
    <p:sldLayoutId id="2147484643" r:id="rId6"/>
    <p:sldLayoutId id="2147484644" r:id="rId7"/>
    <p:sldLayoutId id="2147484645" r:id="rId8"/>
    <p:sldLayoutId id="2147484646" r:id="rId9"/>
    <p:sldLayoutId id="2147484647" r:id="rId10"/>
    <p:sldLayoutId id="2147484648" r:id="rId11"/>
    <p:sldLayoutId id="2147484649" r:id="rId12"/>
    <p:sldLayoutId id="2147484650" r:id="rId13"/>
    <p:sldLayoutId id="2147484651" r:id="rId14"/>
    <p:sldLayoutId id="2147484652" r:id="rId15"/>
    <p:sldLayoutId id="2147484653" r:id="rId16"/>
    <p:sldLayoutId id="2147484654" r:id="rId17"/>
    <p:sldLayoutId id="2147484655" r:id="rId18"/>
    <p:sldLayoutId id="2147484656" r:id="rId19"/>
    <p:sldLayoutId id="2147484657" r:id="rId20"/>
    <p:sldLayoutId id="2147484658" r:id="rId21"/>
    <p:sldLayoutId id="2147484659" r:id="rId22"/>
    <p:sldLayoutId id="2147484660" r:id="rId23"/>
    <p:sldLayoutId id="2147484661" r:id="rId24"/>
    <p:sldLayoutId id="2147484662" r:id="rId25"/>
    <p:sldLayoutId id="2147484663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Objectives (1 of 2)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566" y="1540564"/>
            <a:ext cx="9572625" cy="397031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+mj-lt"/>
              </a:rPr>
              <a:t>You will learn the following: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+mj-lt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>
                <a:latin typeface="+mj-lt"/>
              </a:rPr>
              <a:t>Overview </a:t>
            </a:r>
            <a:r>
              <a:rPr lang="en-US" sz="2400" dirty="0">
                <a:latin typeface="+mj-lt"/>
              </a:rPr>
              <a:t>of Role-Based Access Control (RBAC)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Role-based Access Control (RBAC) Roles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Azure AD Access Reviews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Implement and Configure an Azure Policy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Azure Blueprints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+mj-lt"/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7D13A11-B9CC-4298-A9D7-2A229C58C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9917" y="4873806"/>
            <a:ext cx="3129139" cy="202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4483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Administrator Roles, Azure Roles, and Azure AD Roles (1 of 4)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66500"/>
            <a:ext cx="9572625" cy="600164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There are three general groups of roles in the context of Azure and Azure AD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Classic subscription administrator roles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Azure roles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Azure AD roles</a:t>
            </a:r>
          </a:p>
          <a:p>
            <a:pPr>
              <a:spcAft>
                <a:spcPts val="600"/>
              </a:spcAft>
            </a:pPr>
            <a:endParaRPr lang="en-US" dirty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How the roles are related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539DF-007F-4F4C-9BA2-087F27493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43" y="2432163"/>
            <a:ext cx="6080699" cy="407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4733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Administrator Roles, Azure Roles, and Azure AD Roles (2 of 4)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D9903F9-17CF-4247-A778-BC2F05B58CAB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986204571"/>
              </p:ext>
            </p:extLst>
          </p:nvPr>
        </p:nvGraphicFramePr>
        <p:xfrm>
          <a:off x="465138" y="2057482"/>
          <a:ext cx="11533184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799">
                  <a:extLst>
                    <a:ext uri="{9D8B030D-6E8A-4147-A177-3AD203B41FA5}">
                      <a16:colId xmlns:a16="http://schemas.microsoft.com/office/drawing/2014/main" val="2702702887"/>
                    </a:ext>
                  </a:extLst>
                </a:gridCol>
                <a:gridCol w="1479884">
                  <a:extLst>
                    <a:ext uri="{9D8B030D-6E8A-4147-A177-3AD203B41FA5}">
                      <a16:colId xmlns:a16="http://schemas.microsoft.com/office/drawing/2014/main" val="1312030524"/>
                    </a:ext>
                  </a:extLst>
                </a:gridCol>
                <a:gridCol w="4728411">
                  <a:extLst>
                    <a:ext uri="{9D8B030D-6E8A-4147-A177-3AD203B41FA5}">
                      <a16:colId xmlns:a16="http://schemas.microsoft.com/office/drawing/2014/main" val="2730005663"/>
                    </a:ext>
                  </a:extLst>
                </a:gridCol>
                <a:gridCol w="3528090">
                  <a:extLst>
                    <a:ext uri="{9D8B030D-6E8A-4147-A177-3AD203B41FA5}">
                      <a16:colId xmlns:a16="http://schemas.microsoft.com/office/drawing/2014/main" val="1846933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+mj-lt"/>
                        </a:rPr>
                        <a:t>Role</a:t>
                      </a:r>
                    </a:p>
                  </a:txBody>
                  <a:tcPr anchor="ctr">
                    <a:solidFill>
                      <a:srgbClr val="2B5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latin typeface="+mj-lt"/>
                        </a:rPr>
                        <a:t>Limit</a:t>
                      </a:r>
                    </a:p>
                  </a:txBody>
                  <a:tcPr anchor="ctr">
                    <a:solidFill>
                      <a:srgbClr val="2B5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Permissions</a:t>
                      </a:r>
                    </a:p>
                  </a:txBody>
                  <a:tcPr anchor="ctr">
                    <a:solidFill>
                      <a:srgbClr val="2B5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Notes</a:t>
                      </a:r>
                    </a:p>
                  </a:txBody>
                  <a:tcPr anchor="ctr">
                    <a:solidFill>
                      <a:srgbClr val="2B5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14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+mj-lt"/>
                        </a:rPr>
                        <a:t>Account Administrator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 per Azure account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Access the Azure Account Center</a:t>
                      </a:r>
                      <a:br>
                        <a:rPr lang="en-US" dirty="0">
                          <a:latin typeface="+mj-lt"/>
                        </a:rPr>
                      </a:br>
                      <a:r>
                        <a:rPr lang="en-US" dirty="0">
                          <a:latin typeface="+mj-lt"/>
                        </a:rPr>
                        <a:t>Manage all subscriptions in an account</a:t>
                      </a:r>
                      <a:br>
                        <a:rPr lang="en-US" dirty="0">
                          <a:latin typeface="+mj-lt"/>
                        </a:rPr>
                      </a:br>
                      <a:r>
                        <a:rPr lang="en-US" dirty="0">
                          <a:latin typeface="+mj-lt"/>
                        </a:rPr>
                        <a:t>Change the Service Administrator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The Account Administrator has no access to the Azure portal.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05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+mj-lt"/>
                        </a:rPr>
                        <a:t>Service Administrator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1 per Azure subscription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Manage services in the Azure portal</a:t>
                      </a:r>
                      <a:br>
                        <a:rPr lang="en-US" dirty="0">
                          <a:latin typeface="+mj-lt"/>
                        </a:rPr>
                      </a:br>
                      <a:r>
                        <a:rPr lang="en-US" dirty="0">
                          <a:latin typeface="+mj-lt"/>
                        </a:rPr>
                        <a:t>Assign users to the Co-Administrator 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The Service Administrator has the equivalent access of a user who is assigned the Owner role at the subscription scope.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703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Co-Administrator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200 per subscription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Same access privileges as the Service Administrator, but can’t change the association of subscriptions to Azure directories</a:t>
                      </a:r>
                      <a:br>
                        <a:rPr lang="en-US" dirty="0">
                          <a:latin typeface="+mj-lt"/>
                        </a:rPr>
                      </a:br>
                      <a:r>
                        <a:rPr lang="en-US" dirty="0">
                          <a:latin typeface="+mj-lt"/>
                        </a:rPr>
                        <a:t>Assign users to the Co-Administrator role, but cannot change the Service Administrator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The Co-Administrator has the equivalent access of a user who is assigned the Owner role at the subscription scope.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187700"/>
                  </a:ext>
                </a:extLst>
              </a:tr>
            </a:tbl>
          </a:graphicData>
        </a:graphic>
      </p:graphicFrame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8596FE0A-C5C5-468C-8248-6165A05D6E08}"/>
              </a:ext>
            </a:extLst>
          </p:cNvPr>
          <p:cNvSpPr txBox="1">
            <a:spLocks/>
          </p:cNvSpPr>
          <p:nvPr/>
        </p:nvSpPr>
        <p:spPr>
          <a:xfrm>
            <a:off x="301852" y="1189285"/>
            <a:ext cx="9572625" cy="923330"/>
          </a:xfrm>
          <a:prstGeom prst="rect">
            <a:avLst/>
          </a:prstGeom>
        </p:spPr>
        <p:txBody>
          <a:bodyPr vert="horz" wrap="square" lIns="0" tIns="91440" rIns="146304" bIns="91440" rtlCol="0" anchor="ctr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/>
            <a:r>
              <a:rPr lang="en-US" sz="2400" dirty="0">
                <a:latin typeface="+mj-lt"/>
              </a:rPr>
              <a:t>Classic subscription administration roles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06789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Administrator Roles, Azure Roles, and Azure AD Roles (3 of 4)</a:t>
            </a:r>
            <a:endParaRPr lang="en-US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8596FE0A-C5C5-468C-8248-6165A05D6E08}"/>
              </a:ext>
            </a:extLst>
          </p:cNvPr>
          <p:cNvSpPr txBox="1">
            <a:spLocks/>
          </p:cNvSpPr>
          <p:nvPr/>
        </p:nvSpPr>
        <p:spPr>
          <a:xfrm>
            <a:off x="290967" y="1363457"/>
            <a:ext cx="9572625" cy="923330"/>
          </a:xfrm>
          <a:prstGeom prst="rect">
            <a:avLst/>
          </a:prstGeom>
        </p:spPr>
        <p:txBody>
          <a:bodyPr vert="horz" wrap="square" lIns="0" tIns="91440" rIns="146304" bIns="91440" rtlCol="0" anchor="ctr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/>
            <a:r>
              <a:rPr lang="en-US" sz="2400" dirty="0">
                <a:latin typeface="+mj-lt"/>
              </a:rPr>
              <a:t>Azure RBAC roles</a:t>
            </a: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B498635-E374-4AF7-90D2-48397119EFCB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971457674"/>
              </p:ext>
            </p:extLst>
          </p:nvPr>
        </p:nvGraphicFramePr>
        <p:xfrm>
          <a:off x="465138" y="2201863"/>
          <a:ext cx="11533185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7115">
                  <a:extLst>
                    <a:ext uri="{9D8B030D-6E8A-4147-A177-3AD203B41FA5}">
                      <a16:colId xmlns:a16="http://schemas.microsoft.com/office/drawing/2014/main" val="449476160"/>
                    </a:ext>
                  </a:extLst>
                </a:gridCol>
                <a:gridCol w="5221705">
                  <a:extLst>
                    <a:ext uri="{9D8B030D-6E8A-4147-A177-3AD203B41FA5}">
                      <a16:colId xmlns:a16="http://schemas.microsoft.com/office/drawing/2014/main" val="2644776159"/>
                    </a:ext>
                  </a:extLst>
                </a:gridCol>
                <a:gridCol w="4394365">
                  <a:extLst>
                    <a:ext uri="{9D8B030D-6E8A-4147-A177-3AD203B41FA5}">
                      <a16:colId xmlns:a16="http://schemas.microsoft.com/office/drawing/2014/main" val="1908772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+mj-lt"/>
                        </a:rPr>
                        <a:t>Azure role</a:t>
                      </a:r>
                    </a:p>
                  </a:txBody>
                  <a:tcPr anchor="ctr">
                    <a:solidFill>
                      <a:srgbClr val="2B5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latin typeface="+mj-lt"/>
                        </a:rPr>
                        <a:t>Permissions</a:t>
                      </a:r>
                    </a:p>
                  </a:txBody>
                  <a:tcPr anchor="ctr">
                    <a:solidFill>
                      <a:srgbClr val="2B5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Notes</a:t>
                      </a:r>
                    </a:p>
                  </a:txBody>
                  <a:tcPr anchor="ctr">
                    <a:solidFill>
                      <a:srgbClr val="2B5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848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Owner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Full access to all resourcesDelegate access to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The Service Administrator and Co-Administrators are assigned the Owner role at the subscription scope Applies to all resource types.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079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+mj-lt"/>
                        </a:rPr>
                        <a:t>Contributor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Create and manage all of types of Azure resources</a:t>
                      </a:r>
                      <a:br>
                        <a:rPr lang="en-US" dirty="0">
                          <a:latin typeface="+mj-lt"/>
                        </a:rPr>
                      </a:br>
                      <a:r>
                        <a:rPr lang="en-US" dirty="0">
                          <a:latin typeface="+mj-lt"/>
                        </a:rPr>
                        <a:t>Create a new tenant in Azure Active Directory</a:t>
                      </a:r>
                      <a:br>
                        <a:rPr lang="en-US" dirty="0">
                          <a:latin typeface="+mj-lt"/>
                        </a:rPr>
                      </a:br>
                      <a:r>
                        <a:rPr lang="en-US" dirty="0">
                          <a:latin typeface="+mj-lt"/>
                        </a:rPr>
                        <a:t>Cannot grant access to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Applies to all resource types.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54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+mj-lt"/>
                        </a:rPr>
                        <a:t>Reader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View Azure resources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Applies to all resource types.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191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User Access Administrator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Manage user access to Azure resources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951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6044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607" y="268108"/>
            <a:ext cx="11533187" cy="820738"/>
          </a:xfrm>
        </p:spPr>
        <p:txBody>
          <a:bodyPr/>
          <a:lstStyle/>
          <a:p>
            <a:r>
              <a:rPr lang="en-US" b="1" dirty="0"/>
              <a:t>Administrator Roles, Azure Roles, and Azure AD Roles (4 of 4)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AD5B6-3F59-4B88-91EE-239647D8FE8E}"/>
              </a:ext>
            </a:extLst>
          </p:cNvPr>
          <p:cNvSpPr txBox="1"/>
          <p:nvPr/>
        </p:nvSpPr>
        <p:spPr>
          <a:xfrm>
            <a:off x="508907" y="1094106"/>
            <a:ext cx="108394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effectLst/>
                <a:latin typeface="+mj-lt"/>
              </a:rPr>
              <a:t>Global Administrator (Azure AD Role)</a:t>
            </a:r>
            <a:endParaRPr lang="en-US" b="0" i="0" u="none" strike="noStrike" dirty="0">
              <a:effectLst/>
              <a:latin typeface="+mj-lt"/>
            </a:endParaRPr>
          </a:p>
          <a:p>
            <a:pPr algn="l"/>
            <a:r>
              <a:rPr lang="en-US" b="0" i="0" u="none" strike="noStrike" dirty="0">
                <a:effectLst/>
                <a:latin typeface="+mj-lt"/>
              </a:rPr>
              <a:t>The following permissions apply: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+mj-lt"/>
              </a:rPr>
              <a:t>Manage access to all administrative features in Azure Active Directory, as well as services that federate to Azure Active Directory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+mj-lt"/>
              </a:rPr>
              <a:t>Assign administrator roles to others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+mj-lt"/>
              </a:rPr>
              <a:t>Reset the password for any user and all other administrators</a:t>
            </a:r>
          </a:p>
          <a:p>
            <a:pPr algn="l"/>
            <a:endParaRPr lang="en-US" b="1" i="0" u="none" strike="noStrike" dirty="0">
              <a:effectLst/>
              <a:latin typeface="+mj-lt"/>
            </a:endParaRPr>
          </a:p>
          <a:p>
            <a:pPr algn="l"/>
            <a:r>
              <a:rPr lang="en-US" b="1" i="0" u="none" strike="noStrike" dirty="0">
                <a:effectLst/>
                <a:latin typeface="+mj-lt"/>
              </a:rPr>
              <a:t>User Administrator (Azure AD Role)</a:t>
            </a:r>
            <a:endParaRPr lang="en-US" b="0" i="0" u="none" strike="noStrike" dirty="0">
              <a:effectLst/>
              <a:latin typeface="+mj-lt"/>
            </a:endParaRPr>
          </a:p>
          <a:p>
            <a:pPr algn="l"/>
            <a:r>
              <a:rPr lang="en-US" b="0" i="0" u="none" strike="noStrike" dirty="0">
                <a:effectLst/>
                <a:latin typeface="+mj-lt"/>
              </a:rPr>
              <a:t>The following permissions apply: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+mj-lt"/>
              </a:rPr>
              <a:t>Create and manage all aspects of users and groups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+mj-lt"/>
              </a:rPr>
              <a:t>Manage support tickets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+mj-lt"/>
              </a:rPr>
              <a:t>Monitor service health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+mj-lt"/>
              </a:rPr>
              <a:t>Change passwords for users, Helpdesk administrators, and other User Administrators</a:t>
            </a:r>
          </a:p>
          <a:p>
            <a:pPr algn="l"/>
            <a:endParaRPr lang="en-US" b="1" i="0" u="none" strike="noStrike" dirty="0">
              <a:effectLst/>
              <a:latin typeface="+mj-lt"/>
            </a:endParaRPr>
          </a:p>
          <a:p>
            <a:pPr algn="l"/>
            <a:r>
              <a:rPr lang="en-US" b="1" i="0" u="none" strike="noStrike">
                <a:effectLst/>
                <a:latin typeface="+mj-lt"/>
              </a:rPr>
              <a:t>Billing Administrator (Azure AD Role)</a:t>
            </a:r>
            <a:endParaRPr lang="en-US" b="0" i="0" u="none" strike="noStrike" dirty="0">
              <a:effectLst/>
              <a:latin typeface="+mj-lt"/>
            </a:endParaRPr>
          </a:p>
          <a:p>
            <a:pPr algn="l"/>
            <a:r>
              <a:rPr lang="en-US" b="0" i="0" u="none" strike="noStrike" dirty="0">
                <a:effectLst/>
                <a:latin typeface="+mj-lt"/>
              </a:rPr>
              <a:t>The following permissions apply: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+mj-lt"/>
              </a:rPr>
              <a:t>Make purchases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+mj-lt"/>
              </a:rPr>
              <a:t>Manage subscriptions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+mj-lt"/>
              </a:rPr>
              <a:t>Manage support tickets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+mj-lt"/>
              </a:rPr>
              <a:t>Monitors service health</a:t>
            </a:r>
          </a:p>
        </p:txBody>
      </p:sp>
    </p:spTree>
    <p:extLst>
      <p:ext uri="{BB962C8B-B14F-4D97-AF65-F5344CB8AC3E}">
        <p14:creationId xmlns:p14="http://schemas.microsoft.com/office/powerpoint/2010/main" val="415382676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E447A-B73D-49ED-917E-B8AF76B34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RBAC Authentication</a:t>
            </a:r>
          </a:p>
        </p:txBody>
      </p:sp>
      <p:grpSp>
        <p:nvGrpSpPr>
          <p:cNvPr id="13" name="Group 12" descr="Azure AD Admin roles and Azure RBAC roles work together to authenticate users.">
            <a:extLst>
              <a:ext uri="{FF2B5EF4-FFF2-40B4-BE49-F238E27FC236}">
                <a16:creationId xmlns:a16="http://schemas.microsoft.com/office/drawing/2014/main" id="{045C3BC1-FF79-44B3-BA62-2C1B4380454F}"/>
              </a:ext>
            </a:extLst>
          </p:cNvPr>
          <p:cNvGrpSpPr/>
          <p:nvPr/>
        </p:nvGrpSpPr>
        <p:grpSpPr>
          <a:xfrm>
            <a:off x="596712" y="1787489"/>
            <a:ext cx="11657888" cy="4606349"/>
            <a:chOff x="584200" y="1752600"/>
            <a:chExt cx="11430340" cy="4516438"/>
          </a:xfrm>
        </p:grpSpPr>
        <p:grpSp>
          <p:nvGrpSpPr>
            <p:cNvPr id="10" name="Group 9" descr="The diagram depicts the progression from the classic subscription admin roles to the Azure role-based access control (RBAC) roles, and then to the Azure Active Directory (Azure AD) admin roles. ">
              <a:extLst>
                <a:ext uri="{FF2B5EF4-FFF2-40B4-BE49-F238E27FC236}">
                  <a16:creationId xmlns:a16="http://schemas.microsoft.com/office/drawing/2014/main" id="{FC104685-6B5E-4856-829C-4643E873BEE3}"/>
                </a:ext>
              </a:extLst>
            </p:cNvPr>
            <p:cNvGrpSpPr/>
            <p:nvPr/>
          </p:nvGrpSpPr>
          <p:grpSpPr>
            <a:xfrm>
              <a:off x="584200" y="1752600"/>
              <a:ext cx="11430340" cy="4516438"/>
              <a:chOff x="584200" y="1752600"/>
              <a:chExt cx="11430340" cy="4516438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E454B11-56C8-4DE3-B6A4-DBB4B30870F7}"/>
                  </a:ext>
                </a:extLst>
              </p:cNvPr>
              <p:cNvSpPr/>
              <p:nvPr/>
            </p:nvSpPr>
            <p:spPr bwMode="auto">
              <a:xfrm>
                <a:off x="584200" y="1752600"/>
                <a:ext cx="3987800" cy="1409700"/>
              </a:xfrm>
              <a:prstGeom prst="roundRect">
                <a:avLst/>
              </a:prstGeom>
              <a:solidFill>
                <a:srgbClr val="E6E6E6"/>
              </a:solidFill>
              <a:ln w="38100">
                <a:solidFill>
                  <a:srgbClr val="107C0F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433" tIns="73433" rIns="73433" bIns="7343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36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395014B-6B17-492B-9558-825EB945C33A}"/>
                  </a:ext>
                </a:extLst>
              </p:cNvPr>
              <p:cNvGrpSpPr/>
              <p:nvPr/>
            </p:nvGrpSpPr>
            <p:grpSpPr>
              <a:xfrm>
                <a:off x="742950" y="1876425"/>
                <a:ext cx="2028825" cy="1437225"/>
                <a:chOff x="742950" y="2143125"/>
                <a:chExt cx="2028825" cy="1437225"/>
              </a:xfrm>
            </p:grpSpPr>
            <p:pic>
              <p:nvPicPr>
                <p:cNvPr id="4" name="Picture 3" descr="A picture containing vector graphics&#10;&#10;Description automatically generated">
                  <a:extLst>
                    <a:ext uri="{FF2B5EF4-FFF2-40B4-BE49-F238E27FC236}">
                      <a16:creationId xmlns:a16="http://schemas.microsoft.com/office/drawing/2014/main" id="{AB9D12F8-BCA1-4625-9410-EE590900E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4669" y="2143125"/>
                  <a:ext cx="425482" cy="425482"/>
                </a:xfrm>
                <a:prstGeom prst="rect">
                  <a:avLst/>
                </a:prstGeom>
              </p:spPr>
            </p:pic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8FF5495-2CF2-4A01-83A6-B6D8841BB02D}"/>
                    </a:ext>
                  </a:extLst>
                </p:cNvPr>
                <p:cNvSpPr txBox="1"/>
                <p:nvPr/>
              </p:nvSpPr>
              <p:spPr>
                <a:xfrm>
                  <a:off x="1352550" y="2171700"/>
                  <a:ext cx="1419225" cy="4394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lang="en-IN" sz="1428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  <a:latin typeface="+mj-lt"/>
                    </a:rPr>
                    <a:t>Azure AD</a:t>
                  </a:r>
                </a:p>
                <a:p>
                  <a:pPr algn="l"/>
                  <a:r>
                    <a:rPr lang="en-IN" sz="1428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  <a:latin typeface="+mj-lt"/>
                    </a:rPr>
                    <a:t>Admin roles</a:t>
                  </a:r>
                  <a:endParaRPr lang="en-US" sz="1428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0EED074-6FA4-44E2-B0C5-8DC7E985A314}"/>
                    </a:ext>
                  </a:extLst>
                </p:cNvPr>
                <p:cNvSpPr txBox="1"/>
                <p:nvPr/>
              </p:nvSpPr>
              <p:spPr>
                <a:xfrm>
                  <a:off x="742950" y="2638425"/>
                  <a:ext cx="1924050" cy="9419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lang="en-IN" sz="1224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Global admin</a:t>
                  </a:r>
                </a:p>
                <a:p>
                  <a:pPr algn="l"/>
                  <a:r>
                    <a:rPr lang="en-IN" sz="1224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Application admin</a:t>
                  </a:r>
                </a:p>
                <a:p>
                  <a:pPr algn="l"/>
                  <a:r>
                    <a:rPr lang="en-IN" sz="1224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Application developer</a:t>
                  </a:r>
                </a:p>
                <a:p>
                  <a:pPr algn="l"/>
                  <a:r>
                    <a:rPr lang="en-IN" sz="1224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Billing admin</a:t>
                  </a:r>
                </a:p>
                <a:p>
                  <a:pPr algn="l"/>
                  <a:r>
                    <a:rPr lang="en-IN" sz="1224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…</a:t>
                  </a:r>
                  <a:endParaRPr lang="en-US" sz="1224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355C9F6-53A8-46C6-B39E-06E81448BBB8}"/>
                  </a:ext>
                </a:extLst>
              </p:cNvPr>
              <p:cNvGrpSpPr/>
              <p:nvPr/>
            </p:nvGrpSpPr>
            <p:grpSpPr>
              <a:xfrm>
                <a:off x="2406650" y="2178464"/>
                <a:ext cx="2028825" cy="498062"/>
                <a:chOff x="2952750" y="2378489"/>
                <a:chExt cx="2028825" cy="498062"/>
              </a:xfrm>
            </p:grpSpPr>
            <p:pic>
              <p:nvPicPr>
                <p:cNvPr id="6" name="Graphic 5">
                  <a:extLst>
                    <a:ext uri="{FF2B5EF4-FFF2-40B4-BE49-F238E27FC236}">
                      <a16:creationId xmlns:a16="http://schemas.microsoft.com/office/drawing/2014/main" id="{927B7572-00EA-4163-B080-B530243859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2750" y="2378489"/>
                  <a:ext cx="498062" cy="498062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88BB41A-C67E-4AC7-B95C-14A366215A12}"/>
                    </a:ext>
                  </a:extLst>
                </p:cNvPr>
                <p:cNvSpPr txBox="1"/>
                <p:nvPr/>
              </p:nvSpPr>
              <p:spPr>
                <a:xfrm>
                  <a:off x="3562350" y="2419350"/>
                  <a:ext cx="1419225" cy="4394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lang="en-IN" sz="1428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  <a:latin typeface="+mj-lt"/>
                    </a:rPr>
                    <a:t>Azure Active</a:t>
                  </a:r>
                </a:p>
                <a:p>
                  <a:pPr algn="l"/>
                  <a:r>
                    <a:rPr lang="en-IN" sz="1428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  <a:latin typeface="+mj-lt"/>
                    </a:rPr>
                    <a:t>Directory tenant</a:t>
                  </a:r>
                  <a:endParaRPr lang="en-US" sz="1428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FC8147-18E8-466E-B661-C0D5C3251EAC}"/>
                  </a:ext>
                </a:extLst>
              </p:cNvPr>
              <p:cNvSpPr txBox="1"/>
              <p:nvPr/>
            </p:nvSpPr>
            <p:spPr>
              <a:xfrm>
                <a:off x="2707240" y="3365501"/>
                <a:ext cx="552901" cy="2197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IN" sz="1428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</a:rPr>
                  <a:t>Root</a:t>
                </a:r>
                <a:endParaRPr lang="en-US" sz="1428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E3EFFC0-C5C2-43F7-8FCC-3A7F1F342B19}"/>
                  </a:ext>
                </a:extLst>
              </p:cNvPr>
              <p:cNvSpPr/>
              <p:nvPr/>
            </p:nvSpPr>
            <p:spPr bwMode="auto">
              <a:xfrm>
                <a:off x="584200" y="3713843"/>
                <a:ext cx="6921500" cy="1696357"/>
              </a:xfrm>
              <a:prstGeom prst="roundRect">
                <a:avLst/>
              </a:prstGeom>
              <a:solidFill>
                <a:srgbClr val="E6E6E6"/>
              </a:solidFill>
              <a:ln w="38100">
                <a:solidFill>
                  <a:srgbClr val="0178D4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433" tIns="73433" rIns="73433" bIns="7343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36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7B2BDB3-B51C-4AF6-8836-D36533F3C437}"/>
                  </a:ext>
                </a:extLst>
              </p:cNvPr>
              <p:cNvGrpSpPr/>
              <p:nvPr/>
            </p:nvGrpSpPr>
            <p:grpSpPr>
              <a:xfrm>
                <a:off x="799194" y="3866697"/>
                <a:ext cx="2028825" cy="1437225"/>
                <a:chOff x="742950" y="2143125"/>
                <a:chExt cx="2028825" cy="1437225"/>
              </a:xfrm>
            </p:grpSpPr>
            <p:pic>
              <p:nvPicPr>
                <p:cNvPr id="25" name="Picture 24" descr="A picture containing vector graphics&#10;&#10;Description automatically generated">
                  <a:extLst>
                    <a:ext uri="{FF2B5EF4-FFF2-40B4-BE49-F238E27FC236}">
                      <a16:creationId xmlns:a16="http://schemas.microsoft.com/office/drawing/2014/main" id="{5E6C2A97-FA33-4E22-BCB0-98B2E07F3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4669" y="2143125"/>
                  <a:ext cx="425482" cy="425482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9789CC5-48F4-4AE5-A87C-274E4396E03C}"/>
                    </a:ext>
                  </a:extLst>
                </p:cNvPr>
                <p:cNvSpPr txBox="1"/>
                <p:nvPr/>
              </p:nvSpPr>
              <p:spPr>
                <a:xfrm>
                  <a:off x="1352550" y="2171700"/>
                  <a:ext cx="1419225" cy="4394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lang="en-IN" sz="1428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  <a:latin typeface="+mj-lt"/>
                    </a:rPr>
                    <a:t>Azure RBAC</a:t>
                  </a:r>
                </a:p>
                <a:p>
                  <a:pPr algn="l"/>
                  <a:r>
                    <a:rPr lang="en-IN" sz="1428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  <a:latin typeface="+mj-lt"/>
                    </a:rPr>
                    <a:t>roles</a:t>
                  </a:r>
                  <a:endParaRPr lang="en-US" sz="1428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8A3B07-86AB-4309-8983-010B04C1637E}"/>
                    </a:ext>
                  </a:extLst>
                </p:cNvPr>
                <p:cNvSpPr txBox="1"/>
                <p:nvPr/>
              </p:nvSpPr>
              <p:spPr>
                <a:xfrm>
                  <a:off x="742950" y="2638425"/>
                  <a:ext cx="1514022" cy="9419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lang="en-IN" sz="1224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Owner</a:t>
                  </a:r>
                </a:p>
                <a:p>
                  <a:pPr algn="l"/>
                  <a:r>
                    <a:rPr lang="en-IN" sz="1224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Contributor</a:t>
                  </a:r>
                </a:p>
                <a:p>
                  <a:pPr algn="l"/>
                  <a:r>
                    <a:rPr lang="en-IN" sz="1224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Reader</a:t>
                  </a:r>
                </a:p>
                <a:p>
                  <a:pPr algn="l"/>
                  <a:r>
                    <a:rPr lang="en-IN" sz="1224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User access admin</a:t>
                  </a:r>
                </a:p>
                <a:p>
                  <a:pPr algn="l"/>
                  <a:r>
                    <a:rPr lang="en-IN" sz="1224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…</a:t>
                  </a:r>
                  <a:endParaRPr lang="en-US" sz="1224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9C7608F-EE28-4DD3-AF20-3992DCF8D6A3}"/>
                  </a:ext>
                </a:extLst>
              </p:cNvPr>
              <p:cNvGrpSpPr/>
              <p:nvPr/>
            </p:nvGrpSpPr>
            <p:grpSpPr>
              <a:xfrm>
                <a:off x="3260140" y="3830143"/>
                <a:ext cx="2188161" cy="533533"/>
                <a:chOff x="3225668" y="4058743"/>
                <a:chExt cx="2188161" cy="533533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0DE747-60F8-4CFF-B8E9-EB798FBC38BE}"/>
                    </a:ext>
                  </a:extLst>
                </p:cNvPr>
                <p:cNvSpPr txBox="1"/>
                <p:nvPr/>
              </p:nvSpPr>
              <p:spPr>
                <a:xfrm>
                  <a:off x="3849007" y="4110066"/>
                  <a:ext cx="1564822" cy="4394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lang="en-IN" sz="1428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  <a:latin typeface="+mj-lt"/>
                    </a:rPr>
                    <a:t>Root management group</a:t>
                  </a:r>
                  <a:endParaRPr lang="en-US" sz="1428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</a:endParaRPr>
                </a:p>
              </p:txBody>
            </p:sp>
            <p:pic>
              <p:nvPicPr>
                <p:cNvPr id="34" name="Graphic 33">
                  <a:extLst>
                    <a:ext uri="{FF2B5EF4-FFF2-40B4-BE49-F238E27FC236}">
                      <a16:creationId xmlns:a16="http://schemas.microsoft.com/office/drawing/2014/main" id="{1DDC0CF8-80BC-4C68-8C2D-E76CE5B553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25668" y="4058743"/>
                  <a:ext cx="533533" cy="533533"/>
                </a:xfrm>
                <a:prstGeom prst="rect">
                  <a:avLst/>
                </a:prstGeom>
              </p:spPr>
            </p:pic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6ED9393-DA6E-4258-BD18-9C383B8EEC64}"/>
                  </a:ext>
                </a:extLst>
              </p:cNvPr>
              <p:cNvSpPr txBox="1"/>
              <p:nvPr/>
            </p:nvSpPr>
            <p:spPr>
              <a:xfrm>
                <a:off x="4327979" y="4545402"/>
                <a:ext cx="1120321" cy="4394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IN" sz="1428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</a:rPr>
                  <a:t>Management group</a:t>
                </a:r>
                <a:endParaRPr lang="en-US" sz="1428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3C849749-B810-489B-9388-76B59D6CA5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704640" y="4494079"/>
                <a:ext cx="533533" cy="533533"/>
              </a:xfrm>
              <a:prstGeom prst="rect">
                <a:avLst/>
              </a:prstGeom>
            </p:spPr>
          </p:pic>
          <p:pic>
            <p:nvPicPr>
              <p:cNvPr id="54" name="Picture 53" descr="A picture containing vector graphics&#10;&#10;Description automatically generated">
                <a:extLst>
                  <a:ext uri="{FF2B5EF4-FFF2-40B4-BE49-F238E27FC236}">
                    <a16:creationId xmlns:a16="http://schemas.microsoft.com/office/drawing/2014/main" id="{C280034A-F529-49C3-A181-17E3AB719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3800" y="3044321"/>
                <a:ext cx="425482" cy="425482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5B20AA-DB8F-4DA8-96E6-BDA38A07C8A1}"/>
                  </a:ext>
                </a:extLst>
              </p:cNvPr>
              <p:cNvSpPr txBox="1"/>
              <p:nvPr/>
            </p:nvSpPr>
            <p:spPr>
              <a:xfrm>
                <a:off x="5568073" y="2848872"/>
                <a:ext cx="1587501" cy="659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IN" sz="1428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</a:rPr>
                  <a:t>Global admin/User access admin (elevated access)</a:t>
                </a:r>
                <a:endParaRPr lang="en-US" sz="1428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963A65D-236E-4451-AAC2-6DF45FD55AD9}"/>
                  </a:ext>
                </a:extLst>
              </p:cNvPr>
              <p:cNvSpPr txBox="1"/>
              <p:nvPr/>
            </p:nvSpPr>
            <p:spPr>
              <a:xfrm>
                <a:off x="10914855" y="4962072"/>
                <a:ext cx="1099685" cy="4394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IN" sz="1428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</a:rPr>
                  <a:t>Azure account</a:t>
                </a:r>
                <a:endParaRPr lang="en-US" sz="1428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  <p:cxnSp>
            <p:nvCxnSpPr>
              <p:cNvPr id="2051" name="Connector: Elbow 2050">
                <a:extLst>
                  <a:ext uri="{FF2B5EF4-FFF2-40B4-BE49-F238E27FC236}">
                    <a16:creationId xmlns:a16="http://schemas.microsoft.com/office/drawing/2014/main" id="{9F81330D-5626-439F-8F02-6765D011D81F}"/>
                  </a:ext>
                </a:extLst>
              </p:cNvPr>
              <p:cNvCxnSpPr>
                <a:cxnSpLocks/>
                <a:stCxn id="6" idx="2"/>
                <a:endCxn id="22" idx="0"/>
              </p:cNvCxnSpPr>
              <p:nvPr/>
            </p:nvCxnSpPr>
            <p:spPr>
              <a:xfrm rot="16200000" flipH="1">
                <a:off x="2475199" y="2857008"/>
                <a:ext cx="688975" cy="32801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4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or: Elbow 66">
                <a:extLst>
                  <a:ext uri="{FF2B5EF4-FFF2-40B4-BE49-F238E27FC236}">
                    <a16:creationId xmlns:a16="http://schemas.microsoft.com/office/drawing/2014/main" id="{F79DEABD-187F-487B-BC75-4401CCEEB8DE}"/>
                  </a:ext>
                </a:extLst>
              </p:cNvPr>
              <p:cNvCxnSpPr>
                <a:cxnSpLocks/>
                <a:stCxn id="22" idx="2"/>
                <a:endCxn id="34" idx="1"/>
              </p:cNvCxnSpPr>
              <p:nvPr/>
            </p:nvCxnSpPr>
            <p:spPr>
              <a:xfrm rot="16200000" flipH="1">
                <a:off x="2866081" y="3702850"/>
                <a:ext cx="511669" cy="276449"/>
              </a:xfrm>
              <a:prstGeom prst="bentConnector2">
                <a:avLst/>
              </a:prstGeom>
              <a:ln w="38100">
                <a:solidFill>
                  <a:schemeClr val="accent4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or: Elbow 71">
                <a:extLst>
                  <a:ext uri="{FF2B5EF4-FFF2-40B4-BE49-F238E27FC236}">
                    <a16:creationId xmlns:a16="http://schemas.microsoft.com/office/drawing/2014/main" id="{216BC84A-3BFF-40F5-A33D-858B2547E820}"/>
                  </a:ext>
                </a:extLst>
              </p:cNvPr>
              <p:cNvCxnSpPr>
                <a:cxnSpLocks/>
                <a:stCxn id="34" idx="2"/>
                <a:endCxn id="37" idx="1"/>
              </p:cNvCxnSpPr>
              <p:nvPr/>
            </p:nvCxnSpPr>
            <p:spPr>
              <a:xfrm rot="16200000" flipH="1">
                <a:off x="3417188" y="4473394"/>
                <a:ext cx="397170" cy="177733"/>
              </a:xfrm>
              <a:prstGeom prst="bentConnector2">
                <a:avLst/>
              </a:prstGeom>
              <a:ln w="38100">
                <a:solidFill>
                  <a:schemeClr val="accent4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18BD2D5C-5265-4D95-8A83-0BFB92938BEC}"/>
                  </a:ext>
                </a:extLst>
              </p:cNvPr>
              <p:cNvSpPr/>
              <p:nvPr/>
            </p:nvSpPr>
            <p:spPr bwMode="auto">
              <a:xfrm>
                <a:off x="5715001" y="4318681"/>
                <a:ext cx="4914900" cy="1950357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B4009F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433" tIns="73433" rIns="73433" bIns="7343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36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83CFF63-EED4-415C-83EA-E091A4771B38}"/>
                  </a:ext>
                </a:extLst>
              </p:cNvPr>
              <p:cNvSpPr txBox="1"/>
              <p:nvPr/>
            </p:nvSpPr>
            <p:spPr>
              <a:xfrm>
                <a:off x="7925481" y="4653123"/>
                <a:ext cx="1078593" cy="2197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IN" sz="1428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</a:rPr>
                  <a:t>Subscription</a:t>
                </a:r>
                <a:endParaRPr lang="en-US" sz="1428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ED0FFE98-8817-40F2-88A8-7EDE846A6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387556" y="4496872"/>
                <a:ext cx="527947" cy="527947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C1CC4AB-C451-4ECA-8FB3-B1217C68E206}"/>
                  </a:ext>
                </a:extLst>
              </p:cNvPr>
              <p:cNvGrpSpPr/>
              <p:nvPr/>
            </p:nvGrpSpPr>
            <p:grpSpPr>
              <a:xfrm>
                <a:off x="7881577" y="4978946"/>
                <a:ext cx="2044154" cy="404040"/>
                <a:chOff x="7970703" y="5372646"/>
                <a:chExt cx="2044154" cy="404040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61F72A4-ECF1-42CA-8150-55D2992DD70D}"/>
                    </a:ext>
                  </a:extLst>
                </p:cNvPr>
                <p:cNvSpPr txBox="1"/>
                <p:nvPr/>
              </p:nvSpPr>
              <p:spPr>
                <a:xfrm>
                  <a:off x="8450035" y="5466944"/>
                  <a:ext cx="1564822" cy="21974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lang="en-IN" sz="1428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  <a:latin typeface="+mj-lt"/>
                    </a:rPr>
                    <a:t>Resource group</a:t>
                  </a:r>
                  <a:endParaRPr lang="en-US" sz="1428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</a:endParaRPr>
                </a:p>
              </p:txBody>
            </p:sp>
            <p:pic>
              <p:nvPicPr>
                <p:cNvPr id="52" name="Graphic 51">
                  <a:extLst>
                    <a:ext uri="{FF2B5EF4-FFF2-40B4-BE49-F238E27FC236}">
                      <a16:creationId xmlns:a16="http://schemas.microsoft.com/office/drawing/2014/main" id="{D1DA51C3-094F-4F21-96CB-9BB1EAED7F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70703" y="5372646"/>
                  <a:ext cx="404040" cy="404040"/>
                </a:xfrm>
                <a:prstGeom prst="rect">
                  <a:avLst/>
                </a:prstGeom>
              </p:spPr>
            </p:pic>
          </p:grp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837AD98-23E6-48FD-B41A-6DEB858EF95D}"/>
                  </a:ext>
                </a:extLst>
              </p:cNvPr>
              <p:cNvCxnSpPr>
                <a:cxnSpLocks/>
                <a:stCxn id="46" idx="3"/>
              </p:cNvCxnSpPr>
              <p:nvPr/>
            </p:nvCxnSpPr>
            <p:spPr>
              <a:xfrm flipV="1">
                <a:off x="9004074" y="4760845"/>
                <a:ext cx="1823583" cy="214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or: Elbow 85">
                <a:extLst>
                  <a:ext uri="{FF2B5EF4-FFF2-40B4-BE49-F238E27FC236}">
                    <a16:creationId xmlns:a16="http://schemas.microsoft.com/office/drawing/2014/main" id="{AD0892AF-5B4D-415C-9C4F-1AC776183806}"/>
                  </a:ext>
                </a:extLst>
              </p:cNvPr>
              <p:cNvCxnSpPr>
                <a:cxnSpLocks/>
                <a:stCxn id="48" idx="2"/>
                <a:endCxn id="52" idx="1"/>
              </p:cNvCxnSpPr>
              <p:nvPr/>
            </p:nvCxnSpPr>
            <p:spPr>
              <a:xfrm rot="16200000" flipH="1">
                <a:off x="7688480" y="4987868"/>
                <a:ext cx="156147" cy="230047"/>
              </a:xfrm>
              <a:prstGeom prst="bentConnector2">
                <a:avLst/>
              </a:prstGeom>
              <a:ln w="38100">
                <a:solidFill>
                  <a:schemeClr val="accent4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ctor: Elbow 88">
                <a:extLst>
                  <a:ext uri="{FF2B5EF4-FFF2-40B4-BE49-F238E27FC236}">
                    <a16:creationId xmlns:a16="http://schemas.microsoft.com/office/drawing/2014/main" id="{83CB5F39-7340-40E0-90CD-CDE16B40D642}"/>
                  </a:ext>
                </a:extLst>
              </p:cNvPr>
              <p:cNvCxnSpPr>
                <a:cxnSpLocks/>
                <a:stCxn id="52" idx="2"/>
              </p:cNvCxnSpPr>
              <p:nvPr/>
            </p:nvCxnSpPr>
            <p:spPr>
              <a:xfrm rot="16200000" flipH="1">
                <a:off x="8017571" y="5449012"/>
                <a:ext cx="430683" cy="298630"/>
              </a:xfrm>
              <a:prstGeom prst="bentConnector2">
                <a:avLst/>
              </a:prstGeom>
              <a:ln w="38100">
                <a:solidFill>
                  <a:schemeClr val="accent4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61" name="Group 2060">
                <a:extLst>
                  <a:ext uri="{FF2B5EF4-FFF2-40B4-BE49-F238E27FC236}">
                    <a16:creationId xmlns:a16="http://schemas.microsoft.com/office/drawing/2014/main" id="{4045BC2A-602C-4643-A82E-A1152848FC92}"/>
                  </a:ext>
                </a:extLst>
              </p:cNvPr>
              <p:cNvGrpSpPr/>
              <p:nvPr/>
            </p:nvGrpSpPr>
            <p:grpSpPr>
              <a:xfrm>
                <a:off x="8318727" y="5630078"/>
                <a:ext cx="2969986" cy="364323"/>
                <a:chOff x="4994728" y="6671478"/>
                <a:chExt cx="2969986" cy="36432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D2AE17B1-0BA5-4A71-B48F-894322EBFD64}"/>
                    </a:ext>
                  </a:extLst>
                </p:cNvPr>
                <p:cNvGrpSpPr/>
                <p:nvPr/>
              </p:nvGrpSpPr>
              <p:grpSpPr>
                <a:xfrm>
                  <a:off x="4994728" y="6671478"/>
                  <a:ext cx="1364228" cy="364323"/>
                  <a:chOff x="7634514" y="5845977"/>
                  <a:chExt cx="2351429" cy="627959"/>
                </a:xfrm>
              </p:grpSpPr>
              <p:pic>
                <p:nvPicPr>
                  <p:cNvPr id="2052" name="Graphic 2051">
                    <a:extLst>
                      <a:ext uri="{FF2B5EF4-FFF2-40B4-BE49-F238E27FC236}">
                        <a16:creationId xmlns:a16="http://schemas.microsoft.com/office/drawing/2014/main" id="{E793C178-1389-42B0-9590-0B187EAA9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34514" y="5863730"/>
                    <a:ext cx="597384" cy="597384"/>
                  </a:xfrm>
                  <a:prstGeom prst="rect">
                    <a:avLst/>
                  </a:prstGeom>
                </p:spPr>
              </p:pic>
              <p:pic>
                <p:nvPicPr>
                  <p:cNvPr id="2054" name="Graphic 2053">
                    <a:extLst>
                      <a:ext uri="{FF2B5EF4-FFF2-40B4-BE49-F238E27FC236}">
                        <a16:creationId xmlns:a16="http://schemas.microsoft.com/office/drawing/2014/main" id="{381D129F-F99F-4004-8896-8E702D5D65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78776" y="5846256"/>
                    <a:ext cx="627480" cy="627480"/>
                  </a:xfrm>
                  <a:prstGeom prst="rect">
                    <a:avLst/>
                  </a:prstGeom>
                </p:spPr>
              </p:pic>
              <p:pic>
                <p:nvPicPr>
                  <p:cNvPr id="43" name="Graphic 42">
                    <a:extLst>
                      <a:ext uri="{FF2B5EF4-FFF2-40B4-BE49-F238E27FC236}">
                        <a16:creationId xmlns:a16="http://schemas.microsoft.com/office/drawing/2014/main" id="{3FC787F2-78BA-4535-A4AF-C4443E4F58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57984" y="5845977"/>
                    <a:ext cx="627959" cy="62795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6B06B35-38D3-4C6E-B4AE-1EC01B96D52E}"/>
                    </a:ext>
                  </a:extLst>
                </p:cNvPr>
                <p:cNvSpPr txBox="1"/>
                <p:nvPr/>
              </p:nvSpPr>
              <p:spPr>
                <a:xfrm>
                  <a:off x="6399892" y="6749644"/>
                  <a:ext cx="1564822" cy="21974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lang="en-IN" sz="1428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  <a:latin typeface="+mj-lt"/>
                    </a:rPr>
                    <a:t>Resource</a:t>
                  </a:r>
                  <a:endParaRPr lang="en-US" sz="1428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</a:endParaRPr>
                </a:p>
              </p:txBody>
            </p:sp>
          </p:grp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7B330A4-665E-4AD7-A8A6-744482E921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0141" y="3429000"/>
                <a:ext cx="1654759" cy="18823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346BCCB-B3AD-4952-8837-A54CD94CC5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1100" y="3276600"/>
                <a:ext cx="165100" cy="29210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1487B7B-6F21-4500-9161-216342B1CF8C}"/>
                  </a:ext>
                </a:extLst>
              </p:cNvPr>
              <p:cNvCxnSpPr/>
              <p:nvPr/>
            </p:nvCxnSpPr>
            <p:spPr>
              <a:xfrm>
                <a:off x="5500914" y="4644571"/>
                <a:ext cx="1886857" cy="0"/>
              </a:xfrm>
              <a:prstGeom prst="line">
                <a:avLst/>
              </a:prstGeom>
              <a:ln w="38100">
                <a:solidFill>
                  <a:schemeClr val="accent4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38">
                <a:extLst>
                  <a:ext uri="{FF2B5EF4-FFF2-40B4-BE49-F238E27FC236}">
                    <a16:creationId xmlns:a16="http://schemas.microsoft.com/office/drawing/2014/main" id="{9FF459FF-3939-4F6D-AD10-55C9B3F6E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07997" y="4235338"/>
                <a:ext cx="1112766" cy="731702"/>
              </a:xfrm>
              <a:custGeom>
                <a:avLst/>
                <a:gdLst>
                  <a:gd name="T0" fmla="*/ 2242 w 2661"/>
                  <a:gd name="T1" fmla="*/ 773 h 1749"/>
                  <a:gd name="T2" fmla="*/ 2243 w 2661"/>
                  <a:gd name="T3" fmla="*/ 738 h 1749"/>
                  <a:gd name="T4" fmla="*/ 1505 w 2661"/>
                  <a:gd name="T5" fmla="*/ 0 h 1749"/>
                  <a:gd name="T6" fmla="*/ 890 w 2661"/>
                  <a:gd name="T7" fmla="*/ 330 h 1749"/>
                  <a:gd name="T8" fmla="*/ 677 w 2661"/>
                  <a:gd name="T9" fmla="*/ 270 h 1749"/>
                  <a:gd name="T10" fmla="*/ 266 w 2661"/>
                  <a:gd name="T11" fmla="*/ 681 h 1749"/>
                  <a:gd name="T12" fmla="*/ 266 w 2661"/>
                  <a:gd name="T13" fmla="*/ 689 h 1749"/>
                  <a:gd name="T14" fmla="*/ 0 w 2661"/>
                  <a:gd name="T15" fmla="*/ 1174 h 1749"/>
                  <a:gd name="T16" fmla="*/ 543 w 2661"/>
                  <a:gd name="T17" fmla="*/ 1748 h 1749"/>
                  <a:gd name="T18" fmla="*/ 543 w 2661"/>
                  <a:gd name="T19" fmla="*/ 1748 h 1749"/>
                  <a:gd name="T20" fmla="*/ 544 w 2661"/>
                  <a:gd name="T21" fmla="*/ 1748 h 1749"/>
                  <a:gd name="T22" fmla="*/ 575 w 2661"/>
                  <a:gd name="T23" fmla="*/ 1749 h 1749"/>
                  <a:gd name="T24" fmla="*/ 607 w 2661"/>
                  <a:gd name="T25" fmla="*/ 1748 h 1749"/>
                  <a:gd name="T26" fmla="*/ 2142 w 2661"/>
                  <a:gd name="T27" fmla="*/ 1748 h 1749"/>
                  <a:gd name="T28" fmla="*/ 2171 w 2661"/>
                  <a:gd name="T29" fmla="*/ 1749 h 1749"/>
                  <a:gd name="T30" fmla="*/ 2661 w 2661"/>
                  <a:gd name="T31" fmla="*/ 1258 h 1749"/>
                  <a:gd name="T32" fmla="*/ 2242 w 2661"/>
                  <a:gd name="T33" fmla="*/ 773 h 1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61" h="1749">
                    <a:moveTo>
                      <a:pt x="2242" y="773"/>
                    </a:moveTo>
                    <a:cubicBezTo>
                      <a:pt x="2242" y="761"/>
                      <a:pt x="2243" y="749"/>
                      <a:pt x="2243" y="738"/>
                    </a:cubicBezTo>
                    <a:cubicBezTo>
                      <a:pt x="2243" y="330"/>
                      <a:pt x="1912" y="0"/>
                      <a:pt x="1505" y="0"/>
                    </a:cubicBezTo>
                    <a:cubicBezTo>
                      <a:pt x="1248" y="0"/>
                      <a:pt x="1022" y="131"/>
                      <a:pt x="890" y="330"/>
                    </a:cubicBezTo>
                    <a:cubicBezTo>
                      <a:pt x="828" y="292"/>
                      <a:pt x="755" y="270"/>
                      <a:pt x="677" y="270"/>
                    </a:cubicBezTo>
                    <a:cubicBezTo>
                      <a:pt x="450" y="270"/>
                      <a:pt x="266" y="454"/>
                      <a:pt x="266" y="681"/>
                    </a:cubicBezTo>
                    <a:cubicBezTo>
                      <a:pt x="266" y="684"/>
                      <a:pt x="266" y="686"/>
                      <a:pt x="266" y="689"/>
                    </a:cubicBezTo>
                    <a:cubicBezTo>
                      <a:pt x="106" y="791"/>
                      <a:pt x="0" y="970"/>
                      <a:pt x="0" y="1174"/>
                    </a:cubicBezTo>
                    <a:cubicBezTo>
                      <a:pt x="0" y="1481"/>
                      <a:pt x="240" y="1732"/>
                      <a:pt x="543" y="1748"/>
                    </a:cubicBezTo>
                    <a:cubicBezTo>
                      <a:pt x="543" y="1748"/>
                      <a:pt x="543" y="1748"/>
                      <a:pt x="543" y="1748"/>
                    </a:cubicBezTo>
                    <a:cubicBezTo>
                      <a:pt x="544" y="1748"/>
                      <a:pt x="544" y="1748"/>
                      <a:pt x="544" y="1748"/>
                    </a:cubicBezTo>
                    <a:cubicBezTo>
                      <a:pt x="554" y="1749"/>
                      <a:pt x="565" y="1749"/>
                      <a:pt x="575" y="1749"/>
                    </a:cubicBezTo>
                    <a:cubicBezTo>
                      <a:pt x="586" y="1749"/>
                      <a:pt x="596" y="1749"/>
                      <a:pt x="607" y="1748"/>
                    </a:cubicBezTo>
                    <a:cubicBezTo>
                      <a:pt x="2142" y="1748"/>
                      <a:pt x="2142" y="1748"/>
                      <a:pt x="2142" y="1748"/>
                    </a:cubicBezTo>
                    <a:cubicBezTo>
                      <a:pt x="2151" y="1749"/>
                      <a:pt x="2161" y="1749"/>
                      <a:pt x="2171" y="1749"/>
                    </a:cubicBezTo>
                    <a:cubicBezTo>
                      <a:pt x="2442" y="1749"/>
                      <a:pt x="2661" y="1530"/>
                      <a:pt x="2661" y="1258"/>
                    </a:cubicBezTo>
                    <a:cubicBezTo>
                      <a:pt x="2661" y="1011"/>
                      <a:pt x="2479" y="807"/>
                      <a:pt x="2242" y="7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chemeClr val="tx1">
                    <a:lumMod val="25000"/>
                    <a:lumOff val="75000"/>
                  </a:schemeClr>
                </a:solidFill>
              </a:ln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defTabSz="932418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61" name="Picture 2" descr="https://azure.microsoft.com/svghandler/preview/?width=600&amp;amp;height=315">
                <a:extLst>
                  <a:ext uri="{FF2B5EF4-FFF2-40B4-BE49-F238E27FC236}">
                    <a16:creationId xmlns:a16="http://schemas.microsoft.com/office/drawing/2014/main" id="{42B5A8DF-99A2-4DE6-A2C2-1336818E3D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34765" y="4465348"/>
                <a:ext cx="474623" cy="3733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8" name="Picture 57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6E88E16F-31DB-48E9-86C4-1B051D2A6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5652" y="4750304"/>
              <a:ext cx="425482" cy="425482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9073EA2-5D83-45DA-8A72-636B1C92B8CA}"/>
                </a:ext>
              </a:extLst>
            </p:cNvPr>
            <p:cNvSpPr txBox="1"/>
            <p:nvPr/>
          </p:nvSpPr>
          <p:spPr>
            <a:xfrm>
              <a:off x="6503533" y="4778879"/>
              <a:ext cx="1419225" cy="4394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IN" sz="1428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Azure RBAC</a:t>
              </a:r>
            </a:p>
            <a:p>
              <a:pPr algn="l"/>
              <a:r>
                <a:rPr lang="en-IN" sz="1428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roles</a:t>
              </a:r>
              <a:endParaRPr lang="en-US" sz="142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CCBEFBF-188B-4406-A681-84B4B0761D29}"/>
                </a:ext>
              </a:extLst>
            </p:cNvPr>
            <p:cNvSpPr txBox="1"/>
            <p:nvPr/>
          </p:nvSpPr>
          <p:spPr>
            <a:xfrm>
              <a:off x="5893933" y="5245604"/>
              <a:ext cx="1514022" cy="9419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IN" sz="1224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Owner</a:t>
              </a:r>
            </a:p>
            <a:p>
              <a:pPr algn="l"/>
              <a:r>
                <a:rPr lang="en-IN" sz="1224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Contributor</a:t>
              </a:r>
            </a:p>
            <a:p>
              <a:pPr algn="l"/>
              <a:r>
                <a:rPr lang="en-IN" sz="1224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Reader</a:t>
              </a:r>
            </a:p>
            <a:p>
              <a:pPr algn="l"/>
              <a:r>
                <a:rPr lang="en-IN" sz="1224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 access admin</a:t>
              </a:r>
            </a:p>
            <a:p>
              <a:pPr algn="l"/>
              <a:r>
                <a:rPr lang="en-IN" sz="1224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…</a:t>
              </a:r>
              <a:endParaRPr lang="en-US" sz="122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54343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8EEFF-7D0E-7541-BEA8-01DC84FF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Add an Azure Role Assignment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B9803-7607-B647-9C54-0A9DF76C5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5521944" cy="49244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Add a role assignment</a:t>
            </a:r>
          </a:p>
        </p:txBody>
      </p:sp>
    </p:spTree>
    <p:extLst>
      <p:ext uri="{BB962C8B-B14F-4D97-AF65-F5344CB8AC3E}">
        <p14:creationId xmlns:p14="http://schemas.microsoft.com/office/powerpoint/2010/main" val="398999110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96" y="1537308"/>
            <a:ext cx="7604124" cy="3629025"/>
          </a:xfrm>
        </p:spPr>
        <p:txBody>
          <a:bodyPr/>
          <a:lstStyle/>
          <a:p>
            <a:r>
              <a:rPr lang="en-US" b="1" dirty="0"/>
              <a:t>Azure AD Access Reviews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1358843-02DE-47A5-8D7B-5E599AFE9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9917" y="4873806"/>
            <a:ext cx="3129139" cy="202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707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AD Access Reviews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8596FE0A-C5C5-468C-8248-6165A05D6E08}"/>
              </a:ext>
            </a:extLst>
          </p:cNvPr>
          <p:cNvSpPr txBox="1">
            <a:spLocks/>
          </p:cNvSpPr>
          <p:nvPr/>
        </p:nvSpPr>
        <p:spPr>
          <a:xfrm>
            <a:off x="343613" y="1139997"/>
            <a:ext cx="9572625" cy="2015936"/>
          </a:xfrm>
          <a:prstGeom prst="rect">
            <a:avLst/>
          </a:prstGeom>
        </p:spPr>
        <p:txBody>
          <a:bodyPr vert="horz" wrap="square" lIns="0" tIns="91440" rIns="146304" bIns="91440" rtlCol="0" anchor="ctr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Why are access reviews important?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When to use access reviews?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Where do you create reviews?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B76A28B-60FD-426E-AD15-145ED04DE7E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605541970"/>
              </p:ext>
            </p:extLst>
          </p:nvPr>
        </p:nvGraphicFramePr>
        <p:xfrm>
          <a:off x="465141" y="2751306"/>
          <a:ext cx="11533184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296">
                  <a:extLst>
                    <a:ext uri="{9D8B030D-6E8A-4147-A177-3AD203B41FA5}">
                      <a16:colId xmlns:a16="http://schemas.microsoft.com/office/drawing/2014/main" val="3334501174"/>
                    </a:ext>
                  </a:extLst>
                </a:gridCol>
                <a:gridCol w="2883296">
                  <a:extLst>
                    <a:ext uri="{9D8B030D-6E8A-4147-A177-3AD203B41FA5}">
                      <a16:colId xmlns:a16="http://schemas.microsoft.com/office/drawing/2014/main" val="3884530605"/>
                    </a:ext>
                  </a:extLst>
                </a:gridCol>
                <a:gridCol w="2883296">
                  <a:extLst>
                    <a:ext uri="{9D8B030D-6E8A-4147-A177-3AD203B41FA5}">
                      <a16:colId xmlns:a16="http://schemas.microsoft.com/office/drawing/2014/main" val="2748062533"/>
                    </a:ext>
                  </a:extLst>
                </a:gridCol>
                <a:gridCol w="2883296">
                  <a:extLst>
                    <a:ext uri="{9D8B030D-6E8A-4147-A177-3AD203B41FA5}">
                      <a16:colId xmlns:a16="http://schemas.microsoft.com/office/drawing/2014/main" val="1562929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+mj-lt"/>
                        </a:rPr>
                        <a:t>Access rights of users</a:t>
                      </a:r>
                    </a:p>
                  </a:txBody>
                  <a:tcPr anchor="ctr">
                    <a:solidFill>
                      <a:srgbClr val="2B5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latin typeface="+mj-lt"/>
                        </a:rPr>
                        <a:t>Reviewers can be</a:t>
                      </a:r>
                    </a:p>
                  </a:txBody>
                  <a:tcPr anchor="ctr">
                    <a:solidFill>
                      <a:srgbClr val="2B5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latin typeface="+mj-lt"/>
                        </a:rPr>
                        <a:t>Review created in</a:t>
                      </a:r>
                    </a:p>
                  </a:txBody>
                  <a:tcPr anchor="ctr">
                    <a:solidFill>
                      <a:srgbClr val="2B5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Reviewer experience</a:t>
                      </a:r>
                    </a:p>
                  </a:txBody>
                  <a:tcPr anchor="ctr">
                    <a:solidFill>
                      <a:srgbClr val="2B5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747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+mj-lt"/>
                        </a:rPr>
                        <a:t>Security group members Office group members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Specified reviewers Group owners Self-review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Azure AD access reviews Azure AD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Access panel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66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+mj-lt"/>
                        </a:rPr>
                        <a:t>Assigned to a connected app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Specified reviewers Self-review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Azure AD access reviews Azure AD enterprise apps (in preview)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Access panel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676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Azure AD 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Specified reviewers Self-review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Azure AD PIM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Azure portal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336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Azure resource 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Specified reviewers Self-review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Azure AD PIM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Azure portal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4027455"/>
                  </a:ext>
                </a:extLst>
              </a:tr>
            </a:tbl>
          </a:graphicData>
        </a:graphic>
      </p:graphicFrame>
      <p:pic>
        <p:nvPicPr>
          <p:cNvPr id="2" name="Graphic 1">
            <a:extLst>
              <a:ext uri="{FF2B5EF4-FFF2-40B4-BE49-F238E27FC236}">
                <a16:creationId xmlns:a16="http://schemas.microsoft.com/office/drawing/2014/main" id="{103DE713-9574-48D3-9C54-538B78A78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183" y="6258151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7322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567" y="1165215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Manage access reviews in Azure portal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22BF8-DF2F-424B-A296-B86F0BDCE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an Azure AD Access Review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5EA8ACD-AF87-4762-A5B8-A2B75702A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183" y="6258151"/>
            <a:ext cx="476250" cy="47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CAD51-DB66-4AEF-8ABA-AFC96BCEF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84" y="1757938"/>
            <a:ext cx="9935515" cy="425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455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Implement and Configure an Azure Policy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9D71AF1-02B8-42E8-9727-26308B1E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9917" y="4873806"/>
            <a:ext cx="3129139" cy="202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53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960438"/>
            <a:ext cx="9538030" cy="3629025"/>
          </a:xfrm>
        </p:spPr>
        <p:txBody>
          <a:bodyPr/>
          <a:lstStyle/>
          <a:p>
            <a:br>
              <a:rPr lang="en-US" b="1" dirty="0"/>
            </a:br>
            <a:r>
              <a:rPr lang="en-US" b="1" dirty="0"/>
              <a:t>Overview of Role-Based Access Control (RBAC)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2BAA983-299F-4976-98F0-E303DA4DE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9917" y="4873806"/>
            <a:ext cx="3129139" cy="202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885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29340"/>
            <a:ext cx="9572625" cy="464742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How are Azure Policy and RBAC different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Applying a policy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Create a policy definition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Assign a definition to a scope of resources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View policy evaluation results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What is a policy definition?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Allowed storage account SKUs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Allowed resource type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Allowed locations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Allowed virtual machine SKUs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Not allowed resource types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6AE81A-F7B6-4300-A7D9-9BE644DF6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23" y="572907"/>
            <a:ext cx="11533187" cy="410369"/>
          </a:xfrm>
        </p:spPr>
        <p:txBody>
          <a:bodyPr/>
          <a:lstStyle/>
          <a:p>
            <a:r>
              <a:rPr lang="en-US" b="1" dirty="0"/>
              <a:t>Azure Policy Overview (1 of 2)</a:t>
            </a:r>
          </a:p>
        </p:txBody>
      </p:sp>
    </p:spTree>
    <p:extLst>
      <p:ext uri="{BB962C8B-B14F-4D97-AF65-F5344CB8AC3E}">
        <p14:creationId xmlns:p14="http://schemas.microsoft.com/office/powerpoint/2010/main" val="223417809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6AE81A-F7B6-4300-A7D9-9BE644DF6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Policy Overview (2 of 2)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A9EF7-81BB-4900-BEC6-69924DB6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14" y="1564331"/>
            <a:ext cx="7127564" cy="45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3442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Initiative Definitions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10066" y="4064911"/>
            <a:ext cx="11533187" cy="1846659"/>
          </a:xfrm>
        </p:spPr>
        <p:txBody>
          <a:bodyPr/>
          <a:lstStyle/>
          <a:p>
            <a:pPr marL="524586" indent="-524586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latin typeface="+mj-lt"/>
              </a:rPr>
              <a:t>Browse policy definitions</a:t>
            </a:r>
          </a:p>
          <a:p>
            <a:pPr marL="524586" indent="-524586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latin typeface="+mj-lt"/>
              </a:rPr>
              <a:t>Create initiative definitions</a:t>
            </a:r>
          </a:p>
          <a:p>
            <a:pPr marL="524586" indent="-524586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latin typeface="+mj-lt"/>
              </a:rPr>
              <a:t>Scope the initiative definition</a:t>
            </a:r>
          </a:p>
          <a:p>
            <a:pPr marL="524586" indent="-524586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latin typeface="+mj-lt"/>
              </a:rPr>
              <a:t>View Policy evaluation results</a:t>
            </a:r>
          </a:p>
          <a:p>
            <a:endParaRPr lang="en-US" sz="2400" dirty="0"/>
          </a:p>
        </p:txBody>
      </p:sp>
      <p:pic>
        <p:nvPicPr>
          <p:cNvPr id="3" name="Picture 2" descr="Several policy definitions are grouped into an initiative and assigned to resources.">
            <a:extLst>
              <a:ext uri="{FF2B5EF4-FFF2-40B4-BE49-F238E27FC236}">
                <a16:creationId xmlns:a16="http://schemas.microsoft.com/office/drawing/2014/main" id="{3FA1541F-3061-42E4-994B-81C639299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33" y="1516013"/>
            <a:ext cx="8457706" cy="254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9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Policy Definitions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5138" y="1606732"/>
            <a:ext cx="7738335" cy="246221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>
                <a:latin typeface="+mj-lt"/>
              </a:rPr>
              <a:t>Many policy definitions are available.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You can import policies from GitHub.</a:t>
            </a:r>
            <a:endParaRPr lang="en-US" sz="2400" dirty="0">
              <a:latin typeface="+mj-lt"/>
              <a:cs typeface="Segoe UI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Policy definitions have a specific JSON format.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You can create custom policy definitions.</a:t>
            </a:r>
            <a:endParaRPr lang="en-US" sz="2400" dirty="0">
              <a:latin typeface="+mj-lt"/>
              <a:cs typeface="Segoe UI"/>
            </a:endParaRPr>
          </a:p>
          <a:p>
            <a:endParaRPr lang="en-US" sz="2400" dirty="0"/>
          </a:p>
        </p:txBody>
      </p:sp>
      <p:pic>
        <p:nvPicPr>
          <p:cNvPr id="5" name="Picture 6" descr="Screenshot of the Policy definition page. the import sample policy definition from GitHub link is highlighted.  ">
            <a:extLst>
              <a:ext uri="{FF2B5EF4-FFF2-40B4-BE49-F238E27FC236}">
                <a16:creationId xmlns:a16="http://schemas.microsoft.com/office/drawing/2014/main" id="{59D2E40A-48F6-4CD7-A0C4-A26D57E9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179" y="961980"/>
            <a:ext cx="3276157" cy="54018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182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2D1CF0-95BA-44EB-9EE8-1B4E0910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Initiative Definitions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805FD-56F5-4BE9-82B8-BC2227C343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63542"/>
            <a:ext cx="4825319" cy="2831544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Group policy definitions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Include one or more policies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Requires planning</a:t>
            </a:r>
          </a:p>
          <a:p>
            <a:pPr marL="233149" lvl="1"/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" name="Picture 4" descr="Screenshot of the New Initiative definition page. Options shown for Definition location, Name, Description, and Category. POLICIES is highlighted with examples of policies that be used to create Initiative definitions.">
            <a:extLst>
              <a:ext uri="{FF2B5EF4-FFF2-40B4-BE49-F238E27FC236}">
                <a16:creationId xmlns:a16="http://schemas.microsoft.com/office/drawing/2014/main" id="{99110E7A-9EDD-425F-9D10-BA6AB650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502" y="1463542"/>
            <a:ext cx="6275396" cy="49085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9930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Scope the Initiative Definition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1890" y="4743994"/>
            <a:ext cx="11232693" cy="1538883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Assign the definition to a scope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The scope enforces the policy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Select the subscription, and optionally the resource group</a:t>
            </a:r>
          </a:p>
        </p:txBody>
      </p:sp>
      <p:pic>
        <p:nvPicPr>
          <p:cNvPr id="2" name="Picture 2" descr="Screenshot of the Definitions page for assigning an Initiative Definition to resources or groups or resources.">
            <a:extLst>
              <a:ext uri="{FF2B5EF4-FFF2-40B4-BE49-F238E27FC236}">
                <a16:creationId xmlns:a16="http://schemas.microsoft.com/office/drawing/2014/main" id="{D956FA3C-2509-4E6B-B402-3ED698C9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98" y="1326678"/>
            <a:ext cx="11100733" cy="29489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016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Determine Compliance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9186" y="4764217"/>
            <a:ext cx="11205090" cy="1846659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Non-compliant initiatives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Non-compliant policies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Non-compliant resources</a:t>
            </a:r>
          </a:p>
          <a:p>
            <a:endParaRPr lang="en-US" sz="2400" dirty="0"/>
          </a:p>
        </p:txBody>
      </p:sp>
      <p:pic>
        <p:nvPicPr>
          <p:cNvPr id="2" name="Picture 2" descr="Screenshot of the Compliance blade. The East Region policy is selected. There are choices for non-compliant initiatives, non-compliant policies, and non-compliant resources.">
            <a:extLst>
              <a:ext uri="{FF2B5EF4-FFF2-40B4-BE49-F238E27FC236}">
                <a16:creationId xmlns:a16="http://schemas.microsoft.com/office/drawing/2014/main" id="{D64EAF2C-89F3-4776-A8DF-347DCAB68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07" y="1306978"/>
            <a:ext cx="11071221" cy="30426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995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8EEFF-7D0E-7541-BEA8-01DC84FF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Demonstration: Create and Manage Policies to Enforce Compliance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B9803-7607-B647-9C54-0A9DF76C5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5521944" cy="49244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Assign a policy</a:t>
            </a:r>
          </a:p>
        </p:txBody>
      </p:sp>
    </p:spTree>
    <p:extLst>
      <p:ext uri="{BB962C8B-B14F-4D97-AF65-F5344CB8AC3E}">
        <p14:creationId xmlns:p14="http://schemas.microsoft.com/office/powerpoint/2010/main" val="356143498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49330"/>
            <a:ext cx="10709048" cy="1308050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Scenario</a:t>
            </a:r>
            <a:r>
              <a:rPr lang="en-US" dirty="0">
                <a:latin typeface="+mj-lt"/>
              </a:rPr>
              <a:t>: create a new custom policy to save costs by validating that VMs created in your environment can't be in the G series.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Every time a user in your organization tries to create VM in the G series, the request is denied.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6AE81A-F7B6-4300-A7D9-9BE644DF6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Implement a New Custom Policy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2E3C5-C1C0-49B3-B005-A5DB90996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4" y="2562769"/>
            <a:ext cx="8792802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722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Azure Blueprints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A55888-6569-40E8-9FC5-A5FCCF597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9917" y="4873806"/>
            <a:ext cx="3129139" cy="202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894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Role-Based Access Control (RBAC)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55F968E-7060-4E58-A3A3-CD46921EDE3F}"/>
              </a:ext>
            </a:extLst>
          </p:cNvPr>
          <p:cNvSpPr>
            <a:spLocks noGrp="1"/>
          </p:cNvSpPr>
          <p:nvPr/>
        </p:nvSpPr>
        <p:spPr>
          <a:xfrm>
            <a:off x="465138" y="1390888"/>
            <a:ext cx="6115544" cy="4924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+mj-lt"/>
              </a:rPr>
              <a:t>Provides fine-grained access management of resources in Azure​.</a:t>
            </a: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Built on Azure Resource Manager.</a:t>
            </a: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Segregate duties within your team.</a:t>
            </a: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Grant only the amount of access to users that they need to perform their jobs​.</a:t>
            </a: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Users can grant access described in a role definition by creating an assignment​.</a:t>
            </a: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Deny assignments are currently read-only and are set by Azure Blueprints and Azure Managed Apps.</a:t>
            </a:r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5CAA5A83-9291-4929-AC17-E7FCABE6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67" y="1545770"/>
            <a:ext cx="4795169" cy="468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18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FAE94E-E76E-4496-B74A-3CFBA7FF8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061" y="2356756"/>
            <a:ext cx="6118476" cy="4331881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Blueprints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56159"/>
            <a:ext cx="11037051" cy="400109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Azure Blueprints is a declarative way to orchestrate the deployment of such artifacts as policy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Role assignments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Policy assignments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ARM templates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Resource groups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How is this different from 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ARM templates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How is this different from 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Azure policy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6614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DF11-F94A-4A15-BE7E-5E0412FEF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66" y="627336"/>
            <a:ext cx="11533187" cy="411162"/>
          </a:xfrm>
        </p:spPr>
        <p:txBody>
          <a:bodyPr/>
          <a:lstStyle/>
          <a:p>
            <a:r>
              <a:rPr lang="en-GB" b="1" dirty="0"/>
              <a:t>Azure Policy vs. Azure Blueprints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FA5EC-D1AE-428A-BF03-1CC23EC94F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608" y="1770831"/>
            <a:ext cx="5400000" cy="589072"/>
          </a:xfrm>
        </p:spPr>
        <p:txBody>
          <a:bodyPr/>
          <a:lstStyle/>
          <a:p>
            <a:r>
              <a:rPr lang="en-GB" sz="2400" b="1" dirty="0">
                <a:solidFill>
                  <a:schemeClr val="tx1"/>
                </a:solidFill>
              </a:rPr>
              <a:t>Azure Policy </a:t>
            </a:r>
          </a:p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B8EB1-48C1-4D69-8CFA-99B799272B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71338" y="1770831"/>
            <a:ext cx="5400000" cy="589072"/>
          </a:xfrm>
        </p:spPr>
        <p:txBody>
          <a:bodyPr/>
          <a:lstStyle/>
          <a:p>
            <a:r>
              <a:rPr lang="en-GB" sz="2400" b="1" dirty="0">
                <a:solidFill>
                  <a:schemeClr val="tx1"/>
                </a:solidFill>
              </a:rPr>
              <a:t>Azure Blueprints </a:t>
            </a:r>
          </a:p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44521-2789-4CD6-8BE5-CAF247C88A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5137" y="2206762"/>
            <a:ext cx="5400000" cy="3847207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342900" indent="-342900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+mj-lt"/>
              </a:rPr>
              <a:t>Helps to enforce organizational standards and to assess compliance at-scale</a:t>
            </a:r>
          </a:p>
          <a:p>
            <a:pPr marL="342900" indent="-342900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+mj-lt"/>
              </a:rPr>
              <a:t>Provides an aggregated view to evaluate the overall state of the environment</a:t>
            </a:r>
            <a:endParaRPr lang="en-GB" sz="2400" dirty="0">
              <a:solidFill>
                <a:schemeClr val="tx1"/>
              </a:solidFill>
              <a:latin typeface="+mj-lt"/>
              <a:cs typeface="Segoe UI"/>
            </a:endParaRPr>
          </a:p>
          <a:p>
            <a:pPr marL="342900" indent="-342900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+mj-lt"/>
              </a:rPr>
              <a:t>Helps to bring your resources to compliance through bulk remediation for existing resources and automatic remediation for new resources</a:t>
            </a:r>
            <a:endParaRPr lang="en-GB" sz="2400" dirty="0">
              <a:solidFill>
                <a:schemeClr val="tx1"/>
              </a:solidFill>
              <a:latin typeface="+mj-lt"/>
              <a:cs typeface="Segoe UI"/>
            </a:endParaRPr>
          </a:p>
          <a:p>
            <a:pPr marL="342900" indent="-342900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A33A17-A2CF-4655-8B17-7A2B41D970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81655" y="2206762"/>
            <a:ext cx="5400000" cy="3539430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342900" indent="-342900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+mj-lt"/>
              </a:rPr>
              <a:t>Enables cloud architects and central information technology groups to define a repeatable set of Azure resources that implements and adheres to an organization's standards, patterns, and requirements</a:t>
            </a:r>
          </a:p>
          <a:p>
            <a:pPr marL="342900" indent="-342900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+mj-lt"/>
              </a:rPr>
              <a:t>Makes it possible for development teams to rapidly build and stand up new environments with trust they're building within organizational compliance</a:t>
            </a:r>
            <a:endParaRPr lang="en-GB" sz="2400" dirty="0">
              <a:solidFill>
                <a:schemeClr val="tx1"/>
              </a:solidFill>
              <a:latin typeface="+mj-lt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83849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8EEFF-7D0E-7541-BEA8-01DC84FF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Create a Blueprint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B9803-7607-B647-9C54-0A9DF76C5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5521944" cy="4924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a blueprint</a:t>
            </a:r>
          </a:p>
        </p:txBody>
      </p:sp>
    </p:spTree>
    <p:extLst>
      <p:ext uri="{BB962C8B-B14F-4D97-AF65-F5344CB8AC3E}">
        <p14:creationId xmlns:p14="http://schemas.microsoft.com/office/powerpoint/2010/main" val="167474085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43" y="2288740"/>
            <a:ext cx="4661971" cy="1731243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 sz="4400" dirty="0"/>
              <a:t>Lab: Managing Azure Role-Based Access Control</a:t>
            </a:r>
            <a:endParaRPr lang="en-US"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A66FD-E709-4B7A-9DC6-D70838011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213" y="751114"/>
            <a:ext cx="7846559" cy="523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2910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400" y="1363593"/>
            <a:ext cx="11533187" cy="447174"/>
          </a:xfrm>
        </p:spPr>
        <p:txBody>
          <a:bodyPr/>
          <a:lstStyle/>
          <a:p>
            <a:r>
              <a:rPr lang="en-US" sz="4800" b="1" i="0" u="none" strike="noStrike">
                <a:effectLst/>
              </a:rPr>
              <a:t>Module </a:t>
            </a:r>
            <a:r>
              <a:rPr lang="en-US" sz="4800" b="1" i="0" u="none" strike="noStrike" dirty="0">
                <a:effectLst/>
              </a:rPr>
              <a:t>Review Questions</a:t>
            </a:r>
            <a:endParaRPr lang="en-US" sz="4800" b="1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643" y="1221480"/>
            <a:ext cx="9572625" cy="61555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16681-1E5B-4367-B77F-0AEA7ACEF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111" y="4751008"/>
            <a:ext cx="1628787" cy="162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469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RBAC in the Azure Portal</a:t>
            </a:r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567" y="2877349"/>
            <a:ext cx="3007405" cy="61991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j-lt"/>
              </a:rPr>
              <a:t>An IAM pane for a resource group: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400E4-1EA0-464D-B596-A19B8AD3E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83" y="1602575"/>
            <a:ext cx="6596025" cy="50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495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RBAC Works (1 of 4)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233" y="1479036"/>
            <a:ext cx="9572625" cy="3016210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You control access to resources using RBAC by creating role assignments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To create a role assignment, you need three elements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 security principal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 role definition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 scope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You can think of these elements as "who", "what", and "where".</a:t>
            </a:r>
          </a:p>
        </p:txBody>
      </p:sp>
    </p:spTree>
    <p:extLst>
      <p:ext uri="{BB962C8B-B14F-4D97-AF65-F5344CB8AC3E}">
        <p14:creationId xmlns:p14="http://schemas.microsoft.com/office/powerpoint/2010/main" val="366136351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RBAC Works (2 of 4)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72190"/>
            <a:ext cx="9572625" cy="2262158"/>
          </a:xfrm>
        </p:spPr>
        <p:txBody>
          <a:bodyPr/>
          <a:lstStyle/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Security principal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Role definition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Scope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A89AE-05A5-48D8-9A92-1E8DBD7EE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03" y="3092106"/>
            <a:ext cx="3100410" cy="1347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740C69-A371-473A-B2D0-2CFD0410C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193" y="2992092"/>
            <a:ext cx="5353089" cy="2971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C907DE-7D4A-4902-B260-DDFC75DD4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4243" y="2992092"/>
            <a:ext cx="2614839" cy="279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074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D5243-6AC2-40C3-92C0-AB094607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RBAC Works (3 of 4)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C8E4D-89D2-49F7-A369-5F4DBE8D49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643" y="1250132"/>
            <a:ext cx="11533187" cy="307777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latin typeface="+mj-lt"/>
              </a:rPr>
              <a:t>Collection of permissions that lists the operations that can be performed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374160-0DCC-434D-8702-ECA8BD61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128786" y="4649475"/>
            <a:ext cx="32565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Built-in</a:t>
            </a:r>
            <a:endParaRPr lang="en-US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3F64D14-5F6F-43F6-8D0D-204C32E6AE0D}"/>
              </a:ext>
            </a:extLst>
          </p:cNvPr>
          <p:cNvSpPr/>
          <p:nvPr/>
        </p:nvSpPr>
        <p:spPr bwMode="auto">
          <a:xfrm>
            <a:off x="775027" y="2386847"/>
            <a:ext cx="4357830" cy="2240976"/>
          </a:xfrm>
          <a:prstGeom prst="roundRect">
            <a:avLst>
              <a:gd name="adj" fmla="val 10105"/>
            </a:avLst>
          </a:prstGeom>
          <a:noFill/>
          <a:ln w="38100">
            <a:solidFill>
              <a:srgbClr val="01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433" tIns="73433" rIns="73433" bIns="7343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IN" sz="1600">
                <a:solidFill>
                  <a:schemeClr val="tx1"/>
                </a:solidFill>
                <a:latin typeface="Consolas" panose="020B0609020204030204" pitchFamily="49" charset="0"/>
              </a:rPr>
              <a:t>Owner</a:t>
            </a:r>
          </a:p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IN" sz="1600" b="1">
                <a:solidFill>
                  <a:schemeClr val="tx1"/>
                </a:solidFill>
                <a:latin typeface="Consolas" panose="020B0609020204030204" pitchFamily="49" charset="0"/>
              </a:rPr>
              <a:t>Contributor</a:t>
            </a:r>
          </a:p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IN" sz="1600">
                <a:solidFill>
                  <a:schemeClr val="tx1"/>
                </a:solidFill>
                <a:latin typeface="Consolas" panose="020B0609020204030204" pitchFamily="49" charset="0"/>
              </a:rPr>
              <a:t>Reader</a:t>
            </a:r>
          </a:p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IN" sz="1600">
                <a:solidFill>
                  <a:schemeClr val="tx1"/>
                </a:solidFill>
                <a:latin typeface="Consolas" panose="020B0609020204030204" pitchFamily="49" charset="0"/>
              </a:rPr>
              <a:t>  …</a:t>
            </a:r>
          </a:p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IN" sz="1600">
                <a:solidFill>
                  <a:schemeClr val="tx1"/>
                </a:solidFill>
                <a:latin typeface="Consolas" panose="020B0609020204030204" pitchFamily="49" charset="0"/>
              </a:rPr>
              <a:t>Backup Operator</a:t>
            </a:r>
          </a:p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IN" sz="1600">
                <a:solidFill>
                  <a:schemeClr val="tx1"/>
                </a:solidFill>
                <a:latin typeface="Consolas" panose="020B0609020204030204" pitchFamily="49" charset="0"/>
              </a:rPr>
              <a:t>Security Reader</a:t>
            </a:r>
          </a:p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IN" sz="1600">
                <a:solidFill>
                  <a:schemeClr val="tx1"/>
                </a:solidFill>
                <a:latin typeface="Consolas" panose="020B0609020204030204" pitchFamily="49" charset="0"/>
              </a:rPr>
              <a:t>User Access Administrator</a:t>
            </a:r>
          </a:p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IN" sz="1600">
                <a:solidFill>
                  <a:schemeClr val="tx1"/>
                </a:solidFill>
                <a:latin typeface="Consolas" panose="020B0609020204030204" pitchFamily="49" charset="0"/>
              </a:rPr>
              <a:t>Virtual Machine Contributor</a:t>
            </a:r>
            <a:endParaRPr 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9398E2-DD93-4FAF-BDD9-48A85F7CC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143179" y="6127812"/>
            <a:ext cx="32565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Custom</a:t>
            </a:r>
            <a:endParaRPr lang="en-US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F349E4-B53A-49D3-8011-1D8CCEFD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5027" y="5345046"/>
            <a:ext cx="4357830" cy="766349"/>
          </a:xfrm>
          <a:prstGeom prst="roundRect">
            <a:avLst/>
          </a:prstGeom>
          <a:noFill/>
          <a:ln w="38100">
            <a:solidFill>
              <a:srgbClr val="107C0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433" tIns="73433" rIns="73433" bIns="7343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IN" sz="1734">
                <a:solidFill>
                  <a:schemeClr val="tx1"/>
                </a:solidFill>
                <a:latin typeface="Consolas" panose="020B0609020204030204" pitchFamily="49" charset="0"/>
              </a:rPr>
              <a:t>Reader Support Tickets</a:t>
            </a:r>
          </a:p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IN" sz="1734">
                <a:solidFill>
                  <a:schemeClr val="tx1"/>
                </a:solidFill>
                <a:latin typeface="Consolas" panose="020B0609020204030204" pitchFamily="49" charset="0"/>
              </a:rPr>
              <a:t>Virtual Machine Operator</a:t>
            </a:r>
            <a:endParaRPr lang="en-US" sz="1734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29CE6F-E55B-4688-AF13-91504361B2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116383" y="6111395"/>
            <a:ext cx="1408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>
                <a:latin typeface="+mj-lt"/>
                <a:ea typeface="Segoe UI" pitchFamily="34" charset="0"/>
                <a:cs typeface="Segoe UI" pitchFamily="34" charset="0"/>
              </a:rPr>
              <a:t>Contributor</a:t>
            </a:r>
            <a:endParaRPr lang="en-US">
              <a:latin typeface="+mj-lt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27721F3-7E7C-4DD6-9C7D-F835BB6DE2D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277558" y="2386848"/>
            <a:ext cx="5085665" cy="3712681"/>
          </a:xfrm>
          <a:prstGeom prst="roundRect">
            <a:avLst>
              <a:gd name="adj" fmla="val 10370"/>
            </a:avLst>
          </a:prstGeom>
          <a:solidFill>
            <a:schemeClr val="bg1"/>
          </a:solidFill>
          <a:ln w="38100">
            <a:solidFill>
              <a:srgbClr val="5B2D9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"Actions": [</a:t>
            </a:r>
          </a:p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  "*"</a:t>
            </a:r>
          </a:p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],</a:t>
            </a:r>
          </a:p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"NotActions" : [</a:t>
            </a:r>
          </a:p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  "Authorization/*/Delete",</a:t>
            </a:r>
          </a:p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  "Authorization/*/Write",</a:t>
            </a:r>
          </a:p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  "Authorization/elevateAccess/Action"</a:t>
            </a:r>
          </a:p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],</a:t>
            </a:r>
          </a:p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"DataActions" : [],</a:t>
            </a:r>
          </a:p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  "NotDataActions": [],</a:t>
            </a:r>
          </a:p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  "AssignableScopes" : [</a:t>
            </a:r>
          </a:p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  "/"</a:t>
            </a:r>
          </a:p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CEEAD99-9C40-40AB-A13E-B604AD24B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514719" y="2394041"/>
            <a:ext cx="3913451" cy="3563570"/>
          </a:xfrm>
          <a:custGeom>
            <a:avLst/>
            <a:gdLst>
              <a:gd name="connsiteX0" fmla="*/ 4267200 w 4267200"/>
              <a:gd name="connsiteY0" fmla="*/ 0 h 4775200"/>
              <a:gd name="connsiteX1" fmla="*/ 0 w 4267200"/>
              <a:gd name="connsiteY1" fmla="*/ 624115 h 4775200"/>
              <a:gd name="connsiteX2" fmla="*/ 4122058 w 4267200"/>
              <a:gd name="connsiteY2" fmla="*/ 4775200 h 4775200"/>
              <a:gd name="connsiteX3" fmla="*/ 4267200 w 4267200"/>
              <a:gd name="connsiteY3" fmla="*/ 0 h 4775200"/>
              <a:gd name="connsiteX0" fmla="*/ 4248150 w 4248150"/>
              <a:gd name="connsiteY0" fmla="*/ 0 h 4775200"/>
              <a:gd name="connsiteX1" fmla="*/ 0 w 4248150"/>
              <a:gd name="connsiteY1" fmla="*/ 875787 h 4775200"/>
              <a:gd name="connsiteX2" fmla="*/ 4103008 w 4248150"/>
              <a:gd name="connsiteY2" fmla="*/ 4775200 h 4775200"/>
              <a:gd name="connsiteX3" fmla="*/ 4248150 w 4248150"/>
              <a:gd name="connsiteY3" fmla="*/ 0 h 477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8150" h="4775200">
                <a:moveTo>
                  <a:pt x="4248150" y="0"/>
                </a:moveTo>
                <a:lnTo>
                  <a:pt x="0" y="875787"/>
                </a:lnTo>
                <a:lnTo>
                  <a:pt x="4103008" y="4775200"/>
                </a:lnTo>
                <a:lnTo>
                  <a:pt x="4248150" y="0"/>
                </a:lnTo>
                <a:close/>
              </a:path>
            </a:pathLst>
          </a:custGeom>
          <a:solidFill>
            <a:srgbClr val="D2D2D2">
              <a:alpha val="74902"/>
            </a:srgbClr>
          </a:solidFill>
          <a:ln w="38100">
            <a:solidFill>
              <a:srgbClr val="737373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173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8772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1" grpId="0" animBg="1"/>
      <p:bldP spid="24" grpId="0"/>
      <p:bldP spid="22" grpId="0" animBg="1"/>
      <p:bldP spid="27" grpId="0"/>
      <p:bldP spid="26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RBAC Works (4 of 4)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633306"/>
            <a:ext cx="9538834" cy="5663089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US" sz="2800" dirty="0">
                <a:latin typeface="+mj-lt"/>
              </a:rPr>
              <a:t>RBAC supports </a:t>
            </a:r>
            <a:r>
              <a:rPr lang="en-US" sz="2800" b="1" i="1" dirty="0">
                <a:latin typeface="+mj-lt"/>
              </a:rPr>
              <a:t>deny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i="1" dirty="0">
                <a:latin typeface="+mj-lt"/>
              </a:rPr>
              <a:t>assignments</a:t>
            </a:r>
            <a:r>
              <a:rPr lang="en-US" sz="2800" dirty="0">
                <a:latin typeface="+mj-lt"/>
              </a:rPr>
              <a:t>: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Attaches a set of deny actions to a user, group, service principal, or managed identity at a particular scope for the purpose of denying access.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Deny assignments block users from performing specified actions even if a role assignment grants them access.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Deny assignments take precedence over role assignments.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9114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960438"/>
            <a:ext cx="9335512" cy="3629025"/>
          </a:xfrm>
        </p:spPr>
        <p:txBody>
          <a:bodyPr/>
          <a:lstStyle/>
          <a:p>
            <a:br>
              <a:rPr lang="en-US" b="1" dirty="0"/>
            </a:br>
            <a:r>
              <a:rPr lang="en-US" b="1" dirty="0"/>
              <a:t>Role-Based Access Control (RBAC)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511AEF8-584B-4AC1-A43C-F1B260706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9917" y="4873806"/>
            <a:ext cx="3129139" cy="202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062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BA37C2E8-86DA-4C7F-89BF-BC08C304625E}"/>
    </a:ext>
  </a:extLst>
</a:theme>
</file>

<file path=ppt/theme/theme3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0996D19-6CB1-8A40-8625-59EE03072CAF}" vid="{D6AC121D-CF90-1B4B-8887-A6F8F11F705E}"/>
    </a:ext>
  </a:extLst>
</a:theme>
</file>

<file path=ppt/theme/theme4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1732</Words>
  <Application>Microsoft Office PowerPoint</Application>
  <PresentationFormat>Custom</PresentationFormat>
  <Paragraphs>334</Paragraphs>
  <Slides>34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Consolas</vt:lpstr>
      <vt:lpstr>Segoe UI</vt:lpstr>
      <vt:lpstr>Segoe UI Light</vt:lpstr>
      <vt:lpstr>Wingdings</vt:lpstr>
      <vt:lpstr>Azure 1</vt:lpstr>
      <vt:lpstr>Azure 2</vt:lpstr>
      <vt:lpstr>Dynamics 365</vt:lpstr>
      <vt:lpstr>Office 365 PPT Template - 2017</vt:lpstr>
      <vt:lpstr>Learning Objectives (1 of 2) </vt:lpstr>
      <vt:lpstr> Overview of Role-Based Access Control (RBAC)</vt:lpstr>
      <vt:lpstr>Role-Based Access Control (RBAC) </vt:lpstr>
      <vt:lpstr>RBAC in the Azure Portal </vt:lpstr>
      <vt:lpstr>How RBAC Works (1 of 4)</vt:lpstr>
      <vt:lpstr>How RBAC Works (2 of 4)</vt:lpstr>
      <vt:lpstr>How RBAC Works (3 of 4)</vt:lpstr>
      <vt:lpstr>How RBAC Works (4 of 4)</vt:lpstr>
      <vt:lpstr> Role-Based Access Control (RBAC)</vt:lpstr>
      <vt:lpstr>Administrator Roles, Azure Roles, and Azure AD Roles (1 of 4)</vt:lpstr>
      <vt:lpstr>Administrator Roles, Azure Roles, and Azure AD Roles (2 of 4)</vt:lpstr>
      <vt:lpstr>Administrator Roles, Azure Roles, and Azure AD Roles (3 of 4)</vt:lpstr>
      <vt:lpstr>Administrator Roles, Azure Roles, and Azure AD Roles (4 of 4) </vt:lpstr>
      <vt:lpstr>RBAC Authentication</vt:lpstr>
      <vt:lpstr>Demonstration: Add an Azure Role Assignment</vt:lpstr>
      <vt:lpstr>Azure AD Access Reviews </vt:lpstr>
      <vt:lpstr>Azure AD Access Reviews</vt:lpstr>
      <vt:lpstr>Create an Azure AD Access Review</vt:lpstr>
      <vt:lpstr> Implement and Configure an Azure Policy</vt:lpstr>
      <vt:lpstr>Azure Policy Overview (1 of 2)</vt:lpstr>
      <vt:lpstr>Azure Policy Overview (2 of 2)</vt:lpstr>
      <vt:lpstr>Azure Initiative Definitions</vt:lpstr>
      <vt:lpstr>Policy Definitions</vt:lpstr>
      <vt:lpstr>Create Initiative Definitions</vt:lpstr>
      <vt:lpstr>Scope the Initiative Definition</vt:lpstr>
      <vt:lpstr>Determine Compliance</vt:lpstr>
      <vt:lpstr>Demonstration: Create and Manage Policies to Enforce Compliance</vt:lpstr>
      <vt:lpstr>Implement a New Custom Policy</vt:lpstr>
      <vt:lpstr> Azure Blueprints</vt:lpstr>
      <vt:lpstr>Azure Blueprints</vt:lpstr>
      <vt:lpstr>Azure Policy vs. Azure Blueprints</vt:lpstr>
      <vt:lpstr>Demonstration: Create a Blueprint</vt:lpstr>
      <vt:lpstr>Lab: Managing Azure Role-Based Access Control</vt:lpstr>
      <vt:lpstr>Module Review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2020-06-25T22:15:57Z</dcterms:created>
  <dcterms:modified xsi:type="dcterms:W3CDTF">2021-07-04T07:27:18Z</dcterms:modified>
</cp:coreProperties>
</file>